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19" r:id="rId3"/>
    <p:sldId id="320" r:id="rId4"/>
    <p:sldId id="324" r:id="rId5"/>
    <p:sldId id="391" r:id="rId6"/>
    <p:sldId id="444" r:id="rId7"/>
    <p:sldId id="269" r:id="rId8"/>
    <p:sldId id="443" r:id="rId9"/>
    <p:sldId id="445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442" r:id="rId18"/>
    <p:sldId id="438" r:id="rId19"/>
    <p:sldId id="439" r:id="rId20"/>
    <p:sldId id="392" r:id="rId21"/>
    <p:sldId id="432" r:id="rId22"/>
    <p:sldId id="433" r:id="rId23"/>
    <p:sldId id="257" r:id="rId24"/>
    <p:sldId id="436" r:id="rId25"/>
    <p:sldId id="264" r:id="rId26"/>
    <p:sldId id="266" r:id="rId27"/>
    <p:sldId id="267" r:id="rId28"/>
    <p:sldId id="268" r:id="rId29"/>
    <p:sldId id="440" r:id="rId30"/>
    <p:sldId id="277" r:id="rId31"/>
    <p:sldId id="278" r:id="rId32"/>
    <p:sldId id="279" r:id="rId33"/>
    <p:sldId id="437" r:id="rId34"/>
    <p:sldId id="281" r:id="rId35"/>
    <p:sldId id="282" r:id="rId36"/>
    <p:sldId id="283" r:id="rId37"/>
    <p:sldId id="284" r:id="rId38"/>
    <p:sldId id="285" r:id="rId39"/>
    <p:sldId id="287" r:id="rId40"/>
    <p:sldId id="286" r:id="rId41"/>
    <p:sldId id="288" r:id="rId42"/>
    <p:sldId id="289" r:id="rId43"/>
    <p:sldId id="434" r:id="rId44"/>
    <p:sldId id="430" r:id="rId45"/>
    <p:sldId id="431" r:id="rId46"/>
    <p:sldId id="429" r:id="rId47"/>
    <p:sldId id="410" r:id="rId48"/>
    <p:sldId id="38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0" d="100"/>
          <a:sy n="60" d="100"/>
        </p:scale>
        <p:origin x="39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hyperlink" Target="mailto:Xiaoyuansuo51@webster.edu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mailto:Xiaoyuansuo51@webster.edu" TargetMode="External"/><Relationship Id="rId7" Type="http://schemas.openxmlformats.org/officeDocument/2006/relationships/image" Target="../media/image54.sv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B1C545-0FD2-4B76-A44E-003A96CDBDD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711FB9-08F6-47C3-BE08-D4241D10C400}">
      <dgm:prSet/>
      <dgm:spPr/>
      <dgm:t>
        <a:bodyPr/>
        <a:lstStyle/>
        <a:p>
          <a:pPr>
            <a:defRPr b="1"/>
          </a:pPr>
          <a:r>
            <a:rPr lang="en-US"/>
            <a:t>3D photogrammetry</a:t>
          </a:r>
        </a:p>
      </dgm:t>
    </dgm:pt>
    <dgm:pt modelId="{2CF1A1A9-E7BA-4A2B-B08D-38429F4144FB}" type="parTrans" cxnId="{17286F2E-A996-4439-96F9-88DBA18E1D36}">
      <dgm:prSet/>
      <dgm:spPr/>
      <dgm:t>
        <a:bodyPr/>
        <a:lstStyle/>
        <a:p>
          <a:endParaRPr lang="en-US"/>
        </a:p>
      </dgm:t>
    </dgm:pt>
    <dgm:pt modelId="{25C7CA87-2108-4816-8CB1-9652176B275E}" type="sibTrans" cxnId="{17286F2E-A996-4439-96F9-88DBA18E1D36}">
      <dgm:prSet/>
      <dgm:spPr/>
      <dgm:t>
        <a:bodyPr/>
        <a:lstStyle/>
        <a:p>
          <a:endParaRPr lang="en-US"/>
        </a:p>
      </dgm:t>
    </dgm:pt>
    <dgm:pt modelId="{9CE9E4DF-4455-47AA-AFBC-55F43E33275D}">
      <dgm:prSet/>
      <dgm:spPr/>
      <dgm:t>
        <a:bodyPr/>
        <a:lstStyle/>
        <a:p>
          <a:r>
            <a:rPr lang="en-US"/>
            <a:t>Taking many photographs of an object from a variety of angels and stitching them together to create a 3D model.</a:t>
          </a:r>
        </a:p>
      </dgm:t>
    </dgm:pt>
    <dgm:pt modelId="{1EBCA1E7-0460-45FE-8F33-248128C503B1}" type="parTrans" cxnId="{21C919BA-A6D8-423E-992B-77DE9497059E}">
      <dgm:prSet/>
      <dgm:spPr/>
      <dgm:t>
        <a:bodyPr/>
        <a:lstStyle/>
        <a:p>
          <a:endParaRPr lang="en-US"/>
        </a:p>
      </dgm:t>
    </dgm:pt>
    <dgm:pt modelId="{B94AED11-8219-40C1-9BD3-7AD1B4B96662}" type="sibTrans" cxnId="{21C919BA-A6D8-423E-992B-77DE9497059E}">
      <dgm:prSet/>
      <dgm:spPr/>
      <dgm:t>
        <a:bodyPr/>
        <a:lstStyle/>
        <a:p>
          <a:endParaRPr lang="en-US"/>
        </a:p>
      </dgm:t>
    </dgm:pt>
    <dgm:pt modelId="{A78C75E1-D07C-4291-9958-957A41A8D2F8}">
      <dgm:prSet/>
      <dgm:spPr/>
      <dgm:t>
        <a:bodyPr/>
        <a:lstStyle/>
        <a:p>
          <a:pPr>
            <a:defRPr b="1"/>
          </a:pPr>
          <a:r>
            <a:rPr lang="en-US"/>
            <a:t>High Performance Computing</a:t>
          </a:r>
        </a:p>
      </dgm:t>
    </dgm:pt>
    <dgm:pt modelId="{61B5D754-2F74-47D6-8F6B-0FD1423996D3}" type="parTrans" cxnId="{6B4D46F6-036C-42C6-AC5A-9B83B5D74DD0}">
      <dgm:prSet/>
      <dgm:spPr/>
      <dgm:t>
        <a:bodyPr/>
        <a:lstStyle/>
        <a:p>
          <a:endParaRPr lang="en-US"/>
        </a:p>
      </dgm:t>
    </dgm:pt>
    <dgm:pt modelId="{49727A9B-255D-40B1-BD7C-7BD5220AFE5E}" type="sibTrans" cxnId="{6B4D46F6-036C-42C6-AC5A-9B83B5D74DD0}">
      <dgm:prSet/>
      <dgm:spPr/>
      <dgm:t>
        <a:bodyPr/>
        <a:lstStyle/>
        <a:p>
          <a:endParaRPr lang="en-US"/>
        </a:p>
      </dgm:t>
    </dgm:pt>
    <dgm:pt modelId="{B6978932-3269-4073-84CE-5DF5934120FE}">
      <dgm:prSet/>
      <dgm:spPr/>
      <dgm:t>
        <a:bodyPr/>
        <a:lstStyle/>
        <a:p>
          <a:pPr>
            <a:defRPr b="1"/>
          </a:pPr>
          <a:r>
            <a:rPr lang="en-US"/>
            <a:t>Computer science education </a:t>
          </a:r>
        </a:p>
      </dgm:t>
    </dgm:pt>
    <dgm:pt modelId="{2A699C22-6819-43CB-B3C8-0AB2FC836247}" type="parTrans" cxnId="{EAF3C8B9-7B47-41F1-8296-7C8A22B30A1F}">
      <dgm:prSet/>
      <dgm:spPr/>
      <dgm:t>
        <a:bodyPr/>
        <a:lstStyle/>
        <a:p>
          <a:endParaRPr lang="en-US"/>
        </a:p>
      </dgm:t>
    </dgm:pt>
    <dgm:pt modelId="{B13431F4-2167-4A96-9341-77CCDFA8B749}" type="sibTrans" cxnId="{EAF3C8B9-7B47-41F1-8296-7C8A22B30A1F}">
      <dgm:prSet/>
      <dgm:spPr/>
      <dgm:t>
        <a:bodyPr/>
        <a:lstStyle/>
        <a:p>
          <a:endParaRPr lang="en-US"/>
        </a:p>
      </dgm:t>
    </dgm:pt>
    <dgm:pt modelId="{EFC51CFB-0264-4ED0-A95F-F0808D593A45}">
      <dgm:prSet/>
      <dgm:spPr/>
      <dgm:t>
        <a:bodyPr/>
        <a:lstStyle/>
        <a:p>
          <a:r>
            <a:rPr lang="en-US"/>
            <a:t>Improve students' engagement level</a:t>
          </a:r>
        </a:p>
      </dgm:t>
    </dgm:pt>
    <dgm:pt modelId="{B6B75746-8D92-4A86-AF4C-9A6E070A2A6C}" type="parTrans" cxnId="{8CB8F7A0-356A-4E70-82DF-9B5878CCC783}">
      <dgm:prSet/>
      <dgm:spPr/>
      <dgm:t>
        <a:bodyPr/>
        <a:lstStyle/>
        <a:p>
          <a:endParaRPr lang="en-US"/>
        </a:p>
      </dgm:t>
    </dgm:pt>
    <dgm:pt modelId="{F6281319-E8EA-4437-B5A4-5689BAD2E831}" type="sibTrans" cxnId="{8CB8F7A0-356A-4E70-82DF-9B5878CCC783}">
      <dgm:prSet/>
      <dgm:spPr/>
      <dgm:t>
        <a:bodyPr/>
        <a:lstStyle/>
        <a:p>
          <a:endParaRPr lang="en-US"/>
        </a:p>
      </dgm:t>
    </dgm:pt>
    <dgm:pt modelId="{BB486140-E0BF-45FB-9002-14BBA7F1FCAC}">
      <dgm:prSet/>
      <dgm:spPr/>
      <dgm:t>
        <a:bodyPr/>
        <a:lstStyle/>
        <a:p>
          <a:r>
            <a:rPr lang="en-US"/>
            <a:t>Teach computer science classes online </a:t>
          </a:r>
        </a:p>
      </dgm:t>
    </dgm:pt>
    <dgm:pt modelId="{89BA4662-F912-4F88-95F2-B0DDD01E9317}" type="parTrans" cxnId="{5E5717DE-C5BA-4A58-B406-4FA87F2DF885}">
      <dgm:prSet/>
      <dgm:spPr/>
      <dgm:t>
        <a:bodyPr/>
        <a:lstStyle/>
        <a:p>
          <a:endParaRPr lang="en-US"/>
        </a:p>
      </dgm:t>
    </dgm:pt>
    <dgm:pt modelId="{4158FF55-E412-4302-ADF1-D38E6DFAD0AC}" type="sibTrans" cxnId="{5E5717DE-C5BA-4A58-B406-4FA87F2DF885}">
      <dgm:prSet/>
      <dgm:spPr/>
      <dgm:t>
        <a:bodyPr/>
        <a:lstStyle/>
        <a:p>
          <a:endParaRPr lang="en-US"/>
        </a:p>
      </dgm:t>
    </dgm:pt>
    <dgm:pt modelId="{18EFF2D0-A95A-41A1-9484-A8EE1FBC6876}" type="pres">
      <dgm:prSet presAssocID="{50B1C545-0FD2-4B76-A44E-003A96CDBDD6}" presName="linear" presStyleCnt="0">
        <dgm:presLayoutVars>
          <dgm:dir/>
          <dgm:animLvl val="lvl"/>
          <dgm:resizeHandles val="exact"/>
        </dgm:presLayoutVars>
      </dgm:prSet>
      <dgm:spPr/>
    </dgm:pt>
    <dgm:pt modelId="{DCC59799-15CF-4C36-B9FA-DB4578914CB0}" type="pres">
      <dgm:prSet presAssocID="{A5711FB9-08F6-47C3-BE08-D4241D10C400}" presName="parentLin" presStyleCnt="0"/>
      <dgm:spPr/>
    </dgm:pt>
    <dgm:pt modelId="{17A6DB41-2BDF-4D89-8DF8-3FAADBFA3574}" type="pres">
      <dgm:prSet presAssocID="{A5711FB9-08F6-47C3-BE08-D4241D10C400}" presName="parentLeftMargin" presStyleLbl="node1" presStyleIdx="0" presStyleCnt="3"/>
      <dgm:spPr/>
    </dgm:pt>
    <dgm:pt modelId="{17F1B507-CB1B-4C8A-9ED6-523852CDBCAE}" type="pres">
      <dgm:prSet presAssocID="{A5711FB9-08F6-47C3-BE08-D4241D10C4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A683601-5791-4D9D-A98E-2CD49CCBB1EF}" type="pres">
      <dgm:prSet presAssocID="{A5711FB9-08F6-47C3-BE08-D4241D10C400}" presName="negativeSpace" presStyleCnt="0"/>
      <dgm:spPr/>
    </dgm:pt>
    <dgm:pt modelId="{D677C2FD-DB31-4DA2-BCD2-4E5A94B0341E}" type="pres">
      <dgm:prSet presAssocID="{A5711FB9-08F6-47C3-BE08-D4241D10C400}" presName="childText" presStyleLbl="conFgAcc1" presStyleIdx="0" presStyleCnt="3">
        <dgm:presLayoutVars>
          <dgm:bulletEnabled val="1"/>
        </dgm:presLayoutVars>
      </dgm:prSet>
      <dgm:spPr/>
    </dgm:pt>
    <dgm:pt modelId="{245FDB47-3B97-4624-9FE2-D2D2BA65C1B8}" type="pres">
      <dgm:prSet presAssocID="{25C7CA87-2108-4816-8CB1-9652176B275E}" presName="spaceBetweenRectangles" presStyleCnt="0"/>
      <dgm:spPr/>
    </dgm:pt>
    <dgm:pt modelId="{620A7B75-A605-4E11-9B9D-E6E5A86E4819}" type="pres">
      <dgm:prSet presAssocID="{A78C75E1-D07C-4291-9958-957A41A8D2F8}" presName="parentLin" presStyleCnt="0"/>
      <dgm:spPr/>
    </dgm:pt>
    <dgm:pt modelId="{3EE1BDF0-1F4F-4506-BFDC-A0D6026E8A0C}" type="pres">
      <dgm:prSet presAssocID="{A78C75E1-D07C-4291-9958-957A41A8D2F8}" presName="parentLeftMargin" presStyleLbl="node1" presStyleIdx="0" presStyleCnt="3"/>
      <dgm:spPr/>
    </dgm:pt>
    <dgm:pt modelId="{D2272CBC-75F9-447A-999F-12AA22514ED0}" type="pres">
      <dgm:prSet presAssocID="{A78C75E1-D07C-4291-9958-957A41A8D2F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8060F28-DABC-4E14-AD47-65E4CD843050}" type="pres">
      <dgm:prSet presAssocID="{A78C75E1-D07C-4291-9958-957A41A8D2F8}" presName="negativeSpace" presStyleCnt="0"/>
      <dgm:spPr/>
    </dgm:pt>
    <dgm:pt modelId="{B650FD36-FAB8-4343-9FF2-426E9A5E0A2B}" type="pres">
      <dgm:prSet presAssocID="{A78C75E1-D07C-4291-9958-957A41A8D2F8}" presName="childText" presStyleLbl="conFgAcc1" presStyleIdx="1" presStyleCnt="3">
        <dgm:presLayoutVars>
          <dgm:bulletEnabled val="1"/>
        </dgm:presLayoutVars>
      </dgm:prSet>
      <dgm:spPr/>
    </dgm:pt>
    <dgm:pt modelId="{3D4A4C98-70E2-47A1-8728-6C486B1CDF54}" type="pres">
      <dgm:prSet presAssocID="{49727A9B-255D-40B1-BD7C-7BD5220AFE5E}" presName="spaceBetweenRectangles" presStyleCnt="0"/>
      <dgm:spPr/>
    </dgm:pt>
    <dgm:pt modelId="{611F12B7-41A8-48BE-A88F-03495992948E}" type="pres">
      <dgm:prSet presAssocID="{B6978932-3269-4073-84CE-5DF5934120FE}" presName="parentLin" presStyleCnt="0"/>
      <dgm:spPr/>
    </dgm:pt>
    <dgm:pt modelId="{CB152C2D-A0DD-44F8-A0E8-6FDF96C3EE38}" type="pres">
      <dgm:prSet presAssocID="{B6978932-3269-4073-84CE-5DF5934120FE}" presName="parentLeftMargin" presStyleLbl="node1" presStyleIdx="1" presStyleCnt="3"/>
      <dgm:spPr/>
    </dgm:pt>
    <dgm:pt modelId="{006953F0-1760-4FF3-A69D-190B6F355157}" type="pres">
      <dgm:prSet presAssocID="{B6978932-3269-4073-84CE-5DF5934120F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C9397B9-F78F-4D44-98D1-5355C15E886A}" type="pres">
      <dgm:prSet presAssocID="{B6978932-3269-4073-84CE-5DF5934120FE}" presName="negativeSpace" presStyleCnt="0"/>
      <dgm:spPr/>
    </dgm:pt>
    <dgm:pt modelId="{1414691E-7954-4E9B-A1C7-D52199EFAB77}" type="pres">
      <dgm:prSet presAssocID="{B6978932-3269-4073-84CE-5DF5934120F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53BC011-6E98-474C-AE57-1546019AD5DB}" type="presOf" srcId="{A78C75E1-D07C-4291-9958-957A41A8D2F8}" destId="{3EE1BDF0-1F4F-4506-BFDC-A0D6026E8A0C}" srcOrd="0" destOrd="0" presId="urn:microsoft.com/office/officeart/2005/8/layout/list1"/>
    <dgm:cxn modelId="{17286F2E-A996-4439-96F9-88DBA18E1D36}" srcId="{50B1C545-0FD2-4B76-A44E-003A96CDBDD6}" destId="{A5711FB9-08F6-47C3-BE08-D4241D10C400}" srcOrd="0" destOrd="0" parTransId="{2CF1A1A9-E7BA-4A2B-B08D-38429F4144FB}" sibTransId="{25C7CA87-2108-4816-8CB1-9652176B275E}"/>
    <dgm:cxn modelId="{F0435549-4A41-4048-8238-BE36A46B3640}" type="presOf" srcId="{50B1C545-0FD2-4B76-A44E-003A96CDBDD6}" destId="{18EFF2D0-A95A-41A1-9484-A8EE1FBC6876}" srcOrd="0" destOrd="0" presId="urn:microsoft.com/office/officeart/2005/8/layout/list1"/>
    <dgm:cxn modelId="{76A1D16F-9EF6-4C69-A7C3-E88BCDF96FAE}" type="presOf" srcId="{B6978932-3269-4073-84CE-5DF5934120FE}" destId="{CB152C2D-A0DD-44F8-A0E8-6FDF96C3EE38}" srcOrd="0" destOrd="0" presId="urn:microsoft.com/office/officeart/2005/8/layout/list1"/>
    <dgm:cxn modelId="{7AFD4B83-D9C5-4913-9A6E-393BC125D8D7}" type="presOf" srcId="{A5711FB9-08F6-47C3-BE08-D4241D10C400}" destId="{17F1B507-CB1B-4C8A-9ED6-523852CDBCAE}" srcOrd="1" destOrd="0" presId="urn:microsoft.com/office/officeart/2005/8/layout/list1"/>
    <dgm:cxn modelId="{E2267B98-E444-4250-BC3E-EC78688B1CAC}" type="presOf" srcId="{A78C75E1-D07C-4291-9958-957A41A8D2F8}" destId="{D2272CBC-75F9-447A-999F-12AA22514ED0}" srcOrd="1" destOrd="0" presId="urn:microsoft.com/office/officeart/2005/8/layout/list1"/>
    <dgm:cxn modelId="{B899D69D-CB1E-4E8E-A214-564EF9EDA2E5}" type="presOf" srcId="{EFC51CFB-0264-4ED0-A95F-F0808D593A45}" destId="{1414691E-7954-4E9B-A1C7-D52199EFAB77}" srcOrd="0" destOrd="0" presId="urn:microsoft.com/office/officeart/2005/8/layout/list1"/>
    <dgm:cxn modelId="{8CB8F7A0-356A-4E70-82DF-9B5878CCC783}" srcId="{B6978932-3269-4073-84CE-5DF5934120FE}" destId="{EFC51CFB-0264-4ED0-A95F-F0808D593A45}" srcOrd="0" destOrd="0" parTransId="{B6B75746-8D92-4A86-AF4C-9A6E070A2A6C}" sibTransId="{F6281319-E8EA-4437-B5A4-5689BAD2E831}"/>
    <dgm:cxn modelId="{07E613AF-5129-4826-A8BC-42EBE8120EE8}" type="presOf" srcId="{A5711FB9-08F6-47C3-BE08-D4241D10C400}" destId="{17A6DB41-2BDF-4D89-8DF8-3FAADBFA3574}" srcOrd="0" destOrd="0" presId="urn:microsoft.com/office/officeart/2005/8/layout/list1"/>
    <dgm:cxn modelId="{EAF3C8B9-7B47-41F1-8296-7C8A22B30A1F}" srcId="{50B1C545-0FD2-4B76-A44E-003A96CDBDD6}" destId="{B6978932-3269-4073-84CE-5DF5934120FE}" srcOrd="2" destOrd="0" parTransId="{2A699C22-6819-43CB-B3C8-0AB2FC836247}" sibTransId="{B13431F4-2167-4A96-9341-77CCDFA8B749}"/>
    <dgm:cxn modelId="{21C919BA-A6D8-423E-992B-77DE9497059E}" srcId="{A5711FB9-08F6-47C3-BE08-D4241D10C400}" destId="{9CE9E4DF-4455-47AA-AFBC-55F43E33275D}" srcOrd="0" destOrd="0" parTransId="{1EBCA1E7-0460-45FE-8F33-248128C503B1}" sibTransId="{B94AED11-8219-40C1-9BD3-7AD1B4B96662}"/>
    <dgm:cxn modelId="{354F78BE-D50C-40A2-978B-60CF96D0C1A3}" type="presOf" srcId="{BB486140-E0BF-45FB-9002-14BBA7F1FCAC}" destId="{1414691E-7954-4E9B-A1C7-D52199EFAB77}" srcOrd="0" destOrd="1" presId="urn:microsoft.com/office/officeart/2005/8/layout/list1"/>
    <dgm:cxn modelId="{1EAAF4CE-8B88-4CE9-A70C-1EC8FFC3783D}" type="presOf" srcId="{9CE9E4DF-4455-47AA-AFBC-55F43E33275D}" destId="{D677C2FD-DB31-4DA2-BCD2-4E5A94B0341E}" srcOrd="0" destOrd="0" presId="urn:microsoft.com/office/officeart/2005/8/layout/list1"/>
    <dgm:cxn modelId="{5E5717DE-C5BA-4A58-B406-4FA87F2DF885}" srcId="{B6978932-3269-4073-84CE-5DF5934120FE}" destId="{BB486140-E0BF-45FB-9002-14BBA7F1FCAC}" srcOrd="1" destOrd="0" parTransId="{89BA4662-F912-4F88-95F2-B0DDD01E9317}" sibTransId="{4158FF55-E412-4302-ADF1-D38E6DFAD0AC}"/>
    <dgm:cxn modelId="{8E9D2DF2-EDDE-4766-A0A8-27CCB40F7DF8}" type="presOf" srcId="{B6978932-3269-4073-84CE-5DF5934120FE}" destId="{006953F0-1760-4FF3-A69D-190B6F355157}" srcOrd="1" destOrd="0" presId="urn:microsoft.com/office/officeart/2005/8/layout/list1"/>
    <dgm:cxn modelId="{6B4D46F6-036C-42C6-AC5A-9B83B5D74DD0}" srcId="{50B1C545-0FD2-4B76-A44E-003A96CDBDD6}" destId="{A78C75E1-D07C-4291-9958-957A41A8D2F8}" srcOrd="1" destOrd="0" parTransId="{61B5D754-2F74-47D6-8F6B-0FD1423996D3}" sibTransId="{49727A9B-255D-40B1-BD7C-7BD5220AFE5E}"/>
    <dgm:cxn modelId="{1053FD7A-4EE8-4379-95A6-B12BA163E0B1}" type="presParOf" srcId="{18EFF2D0-A95A-41A1-9484-A8EE1FBC6876}" destId="{DCC59799-15CF-4C36-B9FA-DB4578914CB0}" srcOrd="0" destOrd="0" presId="urn:microsoft.com/office/officeart/2005/8/layout/list1"/>
    <dgm:cxn modelId="{72084C90-721C-48B3-A03D-373D8D965D91}" type="presParOf" srcId="{DCC59799-15CF-4C36-B9FA-DB4578914CB0}" destId="{17A6DB41-2BDF-4D89-8DF8-3FAADBFA3574}" srcOrd="0" destOrd="0" presId="urn:microsoft.com/office/officeart/2005/8/layout/list1"/>
    <dgm:cxn modelId="{E58A6C59-EF72-4FB3-964D-C64BCBE0249F}" type="presParOf" srcId="{DCC59799-15CF-4C36-B9FA-DB4578914CB0}" destId="{17F1B507-CB1B-4C8A-9ED6-523852CDBCAE}" srcOrd="1" destOrd="0" presId="urn:microsoft.com/office/officeart/2005/8/layout/list1"/>
    <dgm:cxn modelId="{F29767BA-8BAF-4714-9226-F37D3046F32E}" type="presParOf" srcId="{18EFF2D0-A95A-41A1-9484-A8EE1FBC6876}" destId="{BA683601-5791-4D9D-A98E-2CD49CCBB1EF}" srcOrd="1" destOrd="0" presId="urn:microsoft.com/office/officeart/2005/8/layout/list1"/>
    <dgm:cxn modelId="{AD940A1D-6A44-491C-98DF-687206C814E6}" type="presParOf" srcId="{18EFF2D0-A95A-41A1-9484-A8EE1FBC6876}" destId="{D677C2FD-DB31-4DA2-BCD2-4E5A94B0341E}" srcOrd="2" destOrd="0" presId="urn:microsoft.com/office/officeart/2005/8/layout/list1"/>
    <dgm:cxn modelId="{F76C13E6-EC77-4465-BE4F-D2BDF8630EC1}" type="presParOf" srcId="{18EFF2D0-A95A-41A1-9484-A8EE1FBC6876}" destId="{245FDB47-3B97-4624-9FE2-D2D2BA65C1B8}" srcOrd="3" destOrd="0" presId="urn:microsoft.com/office/officeart/2005/8/layout/list1"/>
    <dgm:cxn modelId="{B3061FBC-907B-4A46-B976-A23F310FDF57}" type="presParOf" srcId="{18EFF2D0-A95A-41A1-9484-A8EE1FBC6876}" destId="{620A7B75-A605-4E11-9B9D-E6E5A86E4819}" srcOrd="4" destOrd="0" presId="urn:microsoft.com/office/officeart/2005/8/layout/list1"/>
    <dgm:cxn modelId="{52549E68-B57A-4651-AC2D-F1C01F97AD9D}" type="presParOf" srcId="{620A7B75-A605-4E11-9B9D-E6E5A86E4819}" destId="{3EE1BDF0-1F4F-4506-BFDC-A0D6026E8A0C}" srcOrd="0" destOrd="0" presId="urn:microsoft.com/office/officeart/2005/8/layout/list1"/>
    <dgm:cxn modelId="{4A16E483-38C7-480B-953C-7523A1C415C8}" type="presParOf" srcId="{620A7B75-A605-4E11-9B9D-E6E5A86E4819}" destId="{D2272CBC-75F9-447A-999F-12AA22514ED0}" srcOrd="1" destOrd="0" presId="urn:microsoft.com/office/officeart/2005/8/layout/list1"/>
    <dgm:cxn modelId="{FD2438B2-40DA-40B9-A293-FA7351D9E33C}" type="presParOf" srcId="{18EFF2D0-A95A-41A1-9484-A8EE1FBC6876}" destId="{E8060F28-DABC-4E14-AD47-65E4CD843050}" srcOrd="5" destOrd="0" presId="urn:microsoft.com/office/officeart/2005/8/layout/list1"/>
    <dgm:cxn modelId="{E57332A6-4E4D-4437-8E5E-4BDEADAA6FC4}" type="presParOf" srcId="{18EFF2D0-A95A-41A1-9484-A8EE1FBC6876}" destId="{B650FD36-FAB8-4343-9FF2-426E9A5E0A2B}" srcOrd="6" destOrd="0" presId="urn:microsoft.com/office/officeart/2005/8/layout/list1"/>
    <dgm:cxn modelId="{2C8F3FBC-FB12-473C-B0E6-32E3EFADAD85}" type="presParOf" srcId="{18EFF2D0-A95A-41A1-9484-A8EE1FBC6876}" destId="{3D4A4C98-70E2-47A1-8728-6C486B1CDF54}" srcOrd="7" destOrd="0" presId="urn:microsoft.com/office/officeart/2005/8/layout/list1"/>
    <dgm:cxn modelId="{74EE522E-C693-4F02-9E0D-EC00765F05D0}" type="presParOf" srcId="{18EFF2D0-A95A-41A1-9484-A8EE1FBC6876}" destId="{611F12B7-41A8-48BE-A88F-03495992948E}" srcOrd="8" destOrd="0" presId="urn:microsoft.com/office/officeart/2005/8/layout/list1"/>
    <dgm:cxn modelId="{552BCF8B-AE33-4475-8B57-4D2401EFAB06}" type="presParOf" srcId="{611F12B7-41A8-48BE-A88F-03495992948E}" destId="{CB152C2D-A0DD-44F8-A0E8-6FDF96C3EE38}" srcOrd="0" destOrd="0" presId="urn:microsoft.com/office/officeart/2005/8/layout/list1"/>
    <dgm:cxn modelId="{47120D44-A4A0-4AC7-919F-D8AF3B5627B1}" type="presParOf" srcId="{611F12B7-41A8-48BE-A88F-03495992948E}" destId="{006953F0-1760-4FF3-A69D-190B6F355157}" srcOrd="1" destOrd="0" presId="urn:microsoft.com/office/officeart/2005/8/layout/list1"/>
    <dgm:cxn modelId="{66CB86F3-80A6-4F1F-BC85-09ACD4456C09}" type="presParOf" srcId="{18EFF2D0-A95A-41A1-9484-A8EE1FBC6876}" destId="{BC9397B9-F78F-4D44-98D1-5355C15E886A}" srcOrd="9" destOrd="0" presId="urn:microsoft.com/office/officeart/2005/8/layout/list1"/>
    <dgm:cxn modelId="{C89DF911-A3C5-4385-83C6-601E9070BFFA}" type="presParOf" srcId="{18EFF2D0-A95A-41A1-9484-A8EE1FBC6876}" destId="{1414691E-7954-4E9B-A1C7-D52199EFAB7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058140-15B7-4FB7-A90F-6407ACAC0F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614BC1F-CFFD-4D04-8C0B-F7ECAD4817A6}">
      <dgm:prSet/>
      <dgm:spPr/>
      <dgm:t>
        <a:bodyPr/>
        <a:lstStyle/>
        <a:p>
          <a:r>
            <a:rPr lang="en-US" b="0" i="0"/>
            <a:t>High-Performance Computing(HPC) is a computing technique to process computational problems, and complex data and to perform scientific simulations.</a:t>
          </a:r>
          <a:endParaRPr lang="en-US"/>
        </a:p>
      </dgm:t>
    </dgm:pt>
    <dgm:pt modelId="{EDDE4DCD-4519-4EE7-AF12-7F6C2BA0F20A}" type="parTrans" cxnId="{6164447B-66BA-44CC-AD4F-CBF961F03AC1}">
      <dgm:prSet/>
      <dgm:spPr/>
      <dgm:t>
        <a:bodyPr/>
        <a:lstStyle/>
        <a:p>
          <a:endParaRPr lang="en-US"/>
        </a:p>
      </dgm:t>
    </dgm:pt>
    <dgm:pt modelId="{62D0C6C6-00A9-46EC-9A71-4973E7F55403}" type="sibTrans" cxnId="{6164447B-66BA-44CC-AD4F-CBF961F03AC1}">
      <dgm:prSet/>
      <dgm:spPr/>
      <dgm:t>
        <a:bodyPr/>
        <a:lstStyle/>
        <a:p>
          <a:endParaRPr lang="en-US"/>
        </a:p>
      </dgm:t>
    </dgm:pt>
    <dgm:pt modelId="{AD2F7417-78B3-46E4-AAE7-7912C7C45268}">
      <dgm:prSet/>
      <dgm:spPr/>
      <dgm:t>
        <a:bodyPr/>
        <a:lstStyle/>
        <a:p>
          <a:r>
            <a:rPr lang="en-US" b="1" i="0"/>
            <a:t>Faster computation: </a:t>
          </a:r>
          <a:r>
            <a:rPr lang="en-US" b="0" i="0"/>
            <a:t>HPC systems can process large and complex calculations and processes faster end efficiently than the traditional approach. </a:t>
          </a:r>
          <a:endParaRPr lang="en-US"/>
        </a:p>
      </dgm:t>
    </dgm:pt>
    <dgm:pt modelId="{EADA3209-10DE-4F48-82D6-0343C0394667}" type="parTrans" cxnId="{034C3B3D-A4DA-4748-8C11-B60B95F865F3}">
      <dgm:prSet/>
      <dgm:spPr/>
      <dgm:t>
        <a:bodyPr/>
        <a:lstStyle/>
        <a:p>
          <a:endParaRPr lang="en-US"/>
        </a:p>
      </dgm:t>
    </dgm:pt>
    <dgm:pt modelId="{971D37B0-3BF9-4821-A3E5-00A3E29111E3}" type="sibTrans" cxnId="{034C3B3D-A4DA-4748-8C11-B60B95F865F3}">
      <dgm:prSet/>
      <dgm:spPr/>
      <dgm:t>
        <a:bodyPr/>
        <a:lstStyle/>
        <a:p>
          <a:endParaRPr lang="en-US"/>
        </a:p>
      </dgm:t>
    </dgm:pt>
    <dgm:pt modelId="{7A0F0874-0F92-42B9-A735-96A25FFFA25C}">
      <dgm:prSet/>
      <dgm:spPr/>
      <dgm:t>
        <a:bodyPr/>
        <a:lstStyle/>
        <a:p>
          <a:r>
            <a:rPr lang="en-US" b="1" i="0"/>
            <a:t>Scalability: </a:t>
          </a:r>
          <a:r>
            <a:rPr lang="en-US" b="0" i="0"/>
            <a:t>HPC systems are more scalable because they can handle many processors and computing nodes according to their applications. </a:t>
          </a:r>
          <a:endParaRPr lang="en-US"/>
        </a:p>
      </dgm:t>
    </dgm:pt>
    <dgm:pt modelId="{2ADC504C-8E29-4367-A816-7BD8F349A411}" type="parTrans" cxnId="{116D25CD-613A-4D9D-9FDE-1EE7BD6F2D0C}">
      <dgm:prSet/>
      <dgm:spPr/>
      <dgm:t>
        <a:bodyPr/>
        <a:lstStyle/>
        <a:p>
          <a:endParaRPr lang="en-US"/>
        </a:p>
      </dgm:t>
    </dgm:pt>
    <dgm:pt modelId="{B5905120-AD9B-43AF-927D-9158552E197C}" type="sibTrans" cxnId="{116D25CD-613A-4D9D-9FDE-1EE7BD6F2D0C}">
      <dgm:prSet/>
      <dgm:spPr/>
      <dgm:t>
        <a:bodyPr/>
        <a:lstStyle/>
        <a:p>
          <a:endParaRPr lang="en-US"/>
        </a:p>
      </dgm:t>
    </dgm:pt>
    <dgm:pt modelId="{B0D792B3-E5C2-47DE-89DF-B7CF7F6F9AE3}">
      <dgm:prSet/>
      <dgm:spPr/>
      <dgm:t>
        <a:bodyPr/>
        <a:lstStyle/>
        <a:p>
          <a:r>
            <a:rPr lang="en-US" b="1" i="0"/>
            <a:t>Parallel processing: </a:t>
          </a:r>
          <a:r>
            <a:rPr lang="en-US" b="0" i="0" u="sng"/>
            <a:t>HPC systems </a:t>
          </a:r>
          <a:r>
            <a:rPr lang="en-US" b="0" i="0"/>
            <a:t>make use of parallel processing to divide the computations into smaller tasks so that they can be processed simultaneously. </a:t>
          </a:r>
          <a:endParaRPr lang="en-US"/>
        </a:p>
      </dgm:t>
    </dgm:pt>
    <dgm:pt modelId="{98845F67-09AD-4F91-9C8D-6876EC20874A}" type="parTrans" cxnId="{5819178C-C07E-47C6-98ED-ED51D3C1C3AB}">
      <dgm:prSet/>
      <dgm:spPr/>
      <dgm:t>
        <a:bodyPr/>
        <a:lstStyle/>
        <a:p>
          <a:endParaRPr lang="en-US"/>
        </a:p>
      </dgm:t>
    </dgm:pt>
    <dgm:pt modelId="{5ADF241A-5152-43EB-827C-E12061A61FFA}" type="sibTrans" cxnId="{5819178C-C07E-47C6-98ED-ED51D3C1C3AB}">
      <dgm:prSet/>
      <dgm:spPr/>
      <dgm:t>
        <a:bodyPr/>
        <a:lstStyle/>
        <a:p>
          <a:endParaRPr lang="en-US"/>
        </a:p>
      </dgm:t>
    </dgm:pt>
    <dgm:pt modelId="{F9EEBB36-356B-4921-80AE-8C9A75F54FE8}">
      <dgm:prSet/>
      <dgm:spPr/>
      <dgm:t>
        <a:bodyPr/>
        <a:lstStyle/>
        <a:p>
          <a:r>
            <a:rPr lang="en-US" b="1" i="0"/>
            <a:t>Improved accuracy:</a:t>
          </a:r>
          <a:r>
            <a:rPr lang="en-US" b="0" i="0"/>
            <a:t> HPC system performs and gives more accurate simulations and calculations. </a:t>
          </a:r>
          <a:endParaRPr lang="en-US"/>
        </a:p>
      </dgm:t>
    </dgm:pt>
    <dgm:pt modelId="{64CBE617-1026-4C77-8897-3B21FF88AB79}" type="parTrans" cxnId="{4D0869F2-AB88-482D-B9B3-19882A5106AB}">
      <dgm:prSet/>
      <dgm:spPr/>
      <dgm:t>
        <a:bodyPr/>
        <a:lstStyle/>
        <a:p>
          <a:endParaRPr lang="en-US"/>
        </a:p>
      </dgm:t>
    </dgm:pt>
    <dgm:pt modelId="{F3FE8297-30B1-4A3A-8800-4E2C54B91277}" type="sibTrans" cxnId="{4D0869F2-AB88-482D-B9B3-19882A5106AB}">
      <dgm:prSet/>
      <dgm:spPr/>
      <dgm:t>
        <a:bodyPr/>
        <a:lstStyle/>
        <a:p>
          <a:endParaRPr lang="en-US"/>
        </a:p>
      </dgm:t>
    </dgm:pt>
    <dgm:pt modelId="{EC8D6204-D58A-47AB-93A6-F65A01FBADEF}" type="pres">
      <dgm:prSet presAssocID="{C8058140-15B7-4FB7-A90F-6407ACAC0FC7}" presName="root" presStyleCnt="0">
        <dgm:presLayoutVars>
          <dgm:dir/>
          <dgm:resizeHandles val="exact"/>
        </dgm:presLayoutVars>
      </dgm:prSet>
      <dgm:spPr/>
    </dgm:pt>
    <dgm:pt modelId="{98AF011C-3E30-41EE-8378-A51825F8B2A9}" type="pres">
      <dgm:prSet presAssocID="{3614BC1F-CFFD-4D04-8C0B-F7ECAD4817A6}" presName="compNode" presStyleCnt="0"/>
      <dgm:spPr/>
    </dgm:pt>
    <dgm:pt modelId="{00195E12-C8C7-4636-B8E9-10F203DED7E1}" type="pres">
      <dgm:prSet presAssocID="{3614BC1F-CFFD-4D04-8C0B-F7ECAD4817A6}" presName="bgRect" presStyleLbl="bgShp" presStyleIdx="0" presStyleCnt="5"/>
      <dgm:spPr/>
    </dgm:pt>
    <dgm:pt modelId="{2EE12E0D-831E-4660-846C-C70156AE00DB}" type="pres">
      <dgm:prSet presAssocID="{3614BC1F-CFFD-4D04-8C0B-F7ECAD4817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32A8736-3CAE-4B71-8288-996B3221FCC0}" type="pres">
      <dgm:prSet presAssocID="{3614BC1F-CFFD-4D04-8C0B-F7ECAD4817A6}" presName="spaceRect" presStyleCnt="0"/>
      <dgm:spPr/>
    </dgm:pt>
    <dgm:pt modelId="{2D9E9464-C95B-4B5C-B960-621D185225A9}" type="pres">
      <dgm:prSet presAssocID="{3614BC1F-CFFD-4D04-8C0B-F7ECAD4817A6}" presName="parTx" presStyleLbl="revTx" presStyleIdx="0" presStyleCnt="5">
        <dgm:presLayoutVars>
          <dgm:chMax val="0"/>
          <dgm:chPref val="0"/>
        </dgm:presLayoutVars>
      </dgm:prSet>
      <dgm:spPr/>
    </dgm:pt>
    <dgm:pt modelId="{3F84543F-F01B-412D-9ACC-FA55CB3AE61F}" type="pres">
      <dgm:prSet presAssocID="{62D0C6C6-00A9-46EC-9A71-4973E7F55403}" presName="sibTrans" presStyleCnt="0"/>
      <dgm:spPr/>
    </dgm:pt>
    <dgm:pt modelId="{A787A501-15CC-4B25-8AC0-C48FA71F192C}" type="pres">
      <dgm:prSet presAssocID="{AD2F7417-78B3-46E4-AAE7-7912C7C45268}" presName="compNode" presStyleCnt="0"/>
      <dgm:spPr/>
    </dgm:pt>
    <dgm:pt modelId="{28A15255-BB50-4210-8098-33F3ED576142}" type="pres">
      <dgm:prSet presAssocID="{AD2F7417-78B3-46E4-AAE7-7912C7C45268}" presName="bgRect" presStyleLbl="bgShp" presStyleIdx="1" presStyleCnt="5"/>
      <dgm:spPr/>
    </dgm:pt>
    <dgm:pt modelId="{0FBCE62F-4D95-4E58-A478-C5FDA53008A0}" type="pres">
      <dgm:prSet presAssocID="{AD2F7417-78B3-46E4-AAE7-7912C7C4526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F3F679F6-D7BD-45E0-8604-D047268ED7D9}" type="pres">
      <dgm:prSet presAssocID="{AD2F7417-78B3-46E4-AAE7-7912C7C45268}" presName="spaceRect" presStyleCnt="0"/>
      <dgm:spPr/>
    </dgm:pt>
    <dgm:pt modelId="{9495EA8E-43A3-4203-85F7-4352877C25BC}" type="pres">
      <dgm:prSet presAssocID="{AD2F7417-78B3-46E4-AAE7-7912C7C45268}" presName="parTx" presStyleLbl="revTx" presStyleIdx="1" presStyleCnt="5">
        <dgm:presLayoutVars>
          <dgm:chMax val="0"/>
          <dgm:chPref val="0"/>
        </dgm:presLayoutVars>
      </dgm:prSet>
      <dgm:spPr/>
    </dgm:pt>
    <dgm:pt modelId="{F701E82A-FCF0-4095-8444-7B394E2C3459}" type="pres">
      <dgm:prSet presAssocID="{971D37B0-3BF9-4821-A3E5-00A3E29111E3}" presName="sibTrans" presStyleCnt="0"/>
      <dgm:spPr/>
    </dgm:pt>
    <dgm:pt modelId="{937F33E5-9008-4AC3-8830-5A5F3CD28D5D}" type="pres">
      <dgm:prSet presAssocID="{7A0F0874-0F92-42B9-A735-96A25FFFA25C}" presName="compNode" presStyleCnt="0"/>
      <dgm:spPr/>
    </dgm:pt>
    <dgm:pt modelId="{407A5905-12F9-45E3-B612-6F88C23B0C7D}" type="pres">
      <dgm:prSet presAssocID="{7A0F0874-0F92-42B9-A735-96A25FFFA25C}" presName="bgRect" presStyleLbl="bgShp" presStyleIdx="2" presStyleCnt="5"/>
      <dgm:spPr/>
    </dgm:pt>
    <dgm:pt modelId="{95B6F800-D4EA-4A16-90E8-0DF678829874}" type="pres">
      <dgm:prSet presAssocID="{7A0F0874-0F92-42B9-A735-96A25FFFA2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7670D956-98DD-46EC-BC1C-B649033CB951}" type="pres">
      <dgm:prSet presAssocID="{7A0F0874-0F92-42B9-A735-96A25FFFA25C}" presName="spaceRect" presStyleCnt="0"/>
      <dgm:spPr/>
    </dgm:pt>
    <dgm:pt modelId="{5DBEEF0F-48F7-4C1D-A2B1-65B756ABF51B}" type="pres">
      <dgm:prSet presAssocID="{7A0F0874-0F92-42B9-A735-96A25FFFA25C}" presName="parTx" presStyleLbl="revTx" presStyleIdx="2" presStyleCnt="5">
        <dgm:presLayoutVars>
          <dgm:chMax val="0"/>
          <dgm:chPref val="0"/>
        </dgm:presLayoutVars>
      </dgm:prSet>
      <dgm:spPr/>
    </dgm:pt>
    <dgm:pt modelId="{84251005-4443-4607-9AF9-9E6F2D1EEB66}" type="pres">
      <dgm:prSet presAssocID="{B5905120-AD9B-43AF-927D-9158552E197C}" presName="sibTrans" presStyleCnt="0"/>
      <dgm:spPr/>
    </dgm:pt>
    <dgm:pt modelId="{98B3F76B-E36F-46B2-9BB4-84949E13B451}" type="pres">
      <dgm:prSet presAssocID="{B0D792B3-E5C2-47DE-89DF-B7CF7F6F9AE3}" presName="compNode" presStyleCnt="0"/>
      <dgm:spPr/>
    </dgm:pt>
    <dgm:pt modelId="{2209EB49-B63D-4FD7-92FD-D813AA881E9F}" type="pres">
      <dgm:prSet presAssocID="{B0D792B3-E5C2-47DE-89DF-B7CF7F6F9AE3}" presName="bgRect" presStyleLbl="bgShp" presStyleIdx="3" presStyleCnt="5"/>
      <dgm:spPr/>
    </dgm:pt>
    <dgm:pt modelId="{175D20B2-89C3-423F-9165-A3FC4074E078}" type="pres">
      <dgm:prSet presAssocID="{B0D792B3-E5C2-47DE-89DF-B7CF7F6F9AE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88C7F6BB-6A52-4022-B838-DA1C3C123E63}" type="pres">
      <dgm:prSet presAssocID="{B0D792B3-E5C2-47DE-89DF-B7CF7F6F9AE3}" presName="spaceRect" presStyleCnt="0"/>
      <dgm:spPr/>
    </dgm:pt>
    <dgm:pt modelId="{5649CDCD-F2ED-494C-9896-CF3BBC177E0B}" type="pres">
      <dgm:prSet presAssocID="{B0D792B3-E5C2-47DE-89DF-B7CF7F6F9AE3}" presName="parTx" presStyleLbl="revTx" presStyleIdx="3" presStyleCnt="5">
        <dgm:presLayoutVars>
          <dgm:chMax val="0"/>
          <dgm:chPref val="0"/>
        </dgm:presLayoutVars>
      </dgm:prSet>
      <dgm:spPr/>
    </dgm:pt>
    <dgm:pt modelId="{0303F309-9890-4BB3-9789-1295E073772A}" type="pres">
      <dgm:prSet presAssocID="{5ADF241A-5152-43EB-827C-E12061A61FFA}" presName="sibTrans" presStyleCnt="0"/>
      <dgm:spPr/>
    </dgm:pt>
    <dgm:pt modelId="{D5AC1960-F320-424B-969A-4EC832DD74E2}" type="pres">
      <dgm:prSet presAssocID="{F9EEBB36-356B-4921-80AE-8C9A75F54FE8}" presName="compNode" presStyleCnt="0"/>
      <dgm:spPr/>
    </dgm:pt>
    <dgm:pt modelId="{F648DC4F-4AE9-422A-A0A3-F985A12C97D2}" type="pres">
      <dgm:prSet presAssocID="{F9EEBB36-356B-4921-80AE-8C9A75F54FE8}" presName="bgRect" presStyleLbl="bgShp" presStyleIdx="4" presStyleCnt="5"/>
      <dgm:spPr/>
    </dgm:pt>
    <dgm:pt modelId="{54EDA7A0-9728-4E10-8DE5-6E3D65621AB7}" type="pres">
      <dgm:prSet presAssocID="{F9EEBB36-356B-4921-80AE-8C9A75F54FE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D7A6DA3-66EA-4257-8C20-8E548A339F4A}" type="pres">
      <dgm:prSet presAssocID="{F9EEBB36-356B-4921-80AE-8C9A75F54FE8}" presName="spaceRect" presStyleCnt="0"/>
      <dgm:spPr/>
    </dgm:pt>
    <dgm:pt modelId="{67DE7556-8C4B-492C-8B00-215A274DCE67}" type="pres">
      <dgm:prSet presAssocID="{F9EEBB36-356B-4921-80AE-8C9A75F54FE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34C3B3D-A4DA-4748-8C11-B60B95F865F3}" srcId="{C8058140-15B7-4FB7-A90F-6407ACAC0FC7}" destId="{AD2F7417-78B3-46E4-AAE7-7912C7C45268}" srcOrd="1" destOrd="0" parTransId="{EADA3209-10DE-4F48-82D6-0343C0394667}" sibTransId="{971D37B0-3BF9-4821-A3E5-00A3E29111E3}"/>
    <dgm:cxn modelId="{B93CF959-A05B-41E0-AC94-F75F0E18C1D4}" type="presOf" srcId="{AD2F7417-78B3-46E4-AAE7-7912C7C45268}" destId="{9495EA8E-43A3-4203-85F7-4352877C25BC}" srcOrd="0" destOrd="0" presId="urn:microsoft.com/office/officeart/2018/2/layout/IconVerticalSolidList"/>
    <dgm:cxn modelId="{6164447B-66BA-44CC-AD4F-CBF961F03AC1}" srcId="{C8058140-15B7-4FB7-A90F-6407ACAC0FC7}" destId="{3614BC1F-CFFD-4D04-8C0B-F7ECAD4817A6}" srcOrd="0" destOrd="0" parTransId="{EDDE4DCD-4519-4EE7-AF12-7F6C2BA0F20A}" sibTransId="{62D0C6C6-00A9-46EC-9A71-4973E7F55403}"/>
    <dgm:cxn modelId="{C59F777E-1CFC-4C79-80CC-78BA9B3AAF2E}" type="presOf" srcId="{C8058140-15B7-4FB7-A90F-6407ACAC0FC7}" destId="{EC8D6204-D58A-47AB-93A6-F65A01FBADEF}" srcOrd="0" destOrd="0" presId="urn:microsoft.com/office/officeart/2018/2/layout/IconVerticalSolidList"/>
    <dgm:cxn modelId="{5819178C-C07E-47C6-98ED-ED51D3C1C3AB}" srcId="{C8058140-15B7-4FB7-A90F-6407ACAC0FC7}" destId="{B0D792B3-E5C2-47DE-89DF-B7CF7F6F9AE3}" srcOrd="3" destOrd="0" parTransId="{98845F67-09AD-4F91-9C8D-6876EC20874A}" sibTransId="{5ADF241A-5152-43EB-827C-E12061A61FFA}"/>
    <dgm:cxn modelId="{056747BA-7B44-40A8-85C8-73F9F7D9F010}" type="presOf" srcId="{F9EEBB36-356B-4921-80AE-8C9A75F54FE8}" destId="{67DE7556-8C4B-492C-8B00-215A274DCE67}" srcOrd="0" destOrd="0" presId="urn:microsoft.com/office/officeart/2018/2/layout/IconVerticalSolidList"/>
    <dgm:cxn modelId="{116D25CD-613A-4D9D-9FDE-1EE7BD6F2D0C}" srcId="{C8058140-15B7-4FB7-A90F-6407ACAC0FC7}" destId="{7A0F0874-0F92-42B9-A735-96A25FFFA25C}" srcOrd="2" destOrd="0" parTransId="{2ADC504C-8E29-4367-A816-7BD8F349A411}" sibTransId="{B5905120-AD9B-43AF-927D-9158552E197C}"/>
    <dgm:cxn modelId="{8F8182D3-7719-4F4B-9190-E9D6A565E538}" type="presOf" srcId="{7A0F0874-0F92-42B9-A735-96A25FFFA25C}" destId="{5DBEEF0F-48F7-4C1D-A2B1-65B756ABF51B}" srcOrd="0" destOrd="0" presId="urn:microsoft.com/office/officeart/2018/2/layout/IconVerticalSolidList"/>
    <dgm:cxn modelId="{0D5398EB-5804-47E1-81A6-5815B968A602}" type="presOf" srcId="{3614BC1F-CFFD-4D04-8C0B-F7ECAD4817A6}" destId="{2D9E9464-C95B-4B5C-B960-621D185225A9}" srcOrd="0" destOrd="0" presId="urn:microsoft.com/office/officeart/2018/2/layout/IconVerticalSolidList"/>
    <dgm:cxn modelId="{4D0869F2-AB88-482D-B9B3-19882A5106AB}" srcId="{C8058140-15B7-4FB7-A90F-6407ACAC0FC7}" destId="{F9EEBB36-356B-4921-80AE-8C9A75F54FE8}" srcOrd="4" destOrd="0" parTransId="{64CBE617-1026-4C77-8897-3B21FF88AB79}" sibTransId="{F3FE8297-30B1-4A3A-8800-4E2C54B91277}"/>
    <dgm:cxn modelId="{6F17D2F8-16D7-4963-8B65-41F618D27C98}" type="presOf" srcId="{B0D792B3-E5C2-47DE-89DF-B7CF7F6F9AE3}" destId="{5649CDCD-F2ED-494C-9896-CF3BBC177E0B}" srcOrd="0" destOrd="0" presId="urn:microsoft.com/office/officeart/2018/2/layout/IconVerticalSolidList"/>
    <dgm:cxn modelId="{4CA63B5E-9F48-4CAB-B83B-59B5EEA7EE54}" type="presParOf" srcId="{EC8D6204-D58A-47AB-93A6-F65A01FBADEF}" destId="{98AF011C-3E30-41EE-8378-A51825F8B2A9}" srcOrd="0" destOrd="0" presId="urn:microsoft.com/office/officeart/2018/2/layout/IconVerticalSolidList"/>
    <dgm:cxn modelId="{D60B6B0C-FE1F-4064-8C76-F5987368D4BB}" type="presParOf" srcId="{98AF011C-3E30-41EE-8378-A51825F8B2A9}" destId="{00195E12-C8C7-4636-B8E9-10F203DED7E1}" srcOrd="0" destOrd="0" presId="urn:microsoft.com/office/officeart/2018/2/layout/IconVerticalSolidList"/>
    <dgm:cxn modelId="{2F8D2B29-AE77-41C1-93EB-BB7DB7ADBD4B}" type="presParOf" srcId="{98AF011C-3E30-41EE-8378-A51825F8B2A9}" destId="{2EE12E0D-831E-4660-846C-C70156AE00DB}" srcOrd="1" destOrd="0" presId="urn:microsoft.com/office/officeart/2018/2/layout/IconVerticalSolidList"/>
    <dgm:cxn modelId="{721EE07C-0933-4351-8BFC-F0B06046C58F}" type="presParOf" srcId="{98AF011C-3E30-41EE-8378-A51825F8B2A9}" destId="{332A8736-3CAE-4B71-8288-996B3221FCC0}" srcOrd="2" destOrd="0" presId="urn:microsoft.com/office/officeart/2018/2/layout/IconVerticalSolidList"/>
    <dgm:cxn modelId="{1F23842E-4C0C-49D9-AA26-E8D56721103D}" type="presParOf" srcId="{98AF011C-3E30-41EE-8378-A51825F8B2A9}" destId="{2D9E9464-C95B-4B5C-B960-621D185225A9}" srcOrd="3" destOrd="0" presId="urn:microsoft.com/office/officeart/2018/2/layout/IconVerticalSolidList"/>
    <dgm:cxn modelId="{1191F3AD-434F-4971-B03E-741735A5219F}" type="presParOf" srcId="{EC8D6204-D58A-47AB-93A6-F65A01FBADEF}" destId="{3F84543F-F01B-412D-9ACC-FA55CB3AE61F}" srcOrd="1" destOrd="0" presId="urn:microsoft.com/office/officeart/2018/2/layout/IconVerticalSolidList"/>
    <dgm:cxn modelId="{6C92028B-15AB-442C-82EF-9C0B69B51AF6}" type="presParOf" srcId="{EC8D6204-D58A-47AB-93A6-F65A01FBADEF}" destId="{A787A501-15CC-4B25-8AC0-C48FA71F192C}" srcOrd="2" destOrd="0" presId="urn:microsoft.com/office/officeart/2018/2/layout/IconVerticalSolidList"/>
    <dgm:cxn modelId="{9331B0D1-4460-4101-8AEE-AF6082E51907}" type="presParOf" srcId="{A787A501-15CC-4B25-8AC0-C48FA71F192C}" destId="{28A15255-BB50-4210-8098-33F3ED576142}" srcOrd="0" destOrd="0" presId="urn:microsoft.com/office/officeart/2018/2/layout/IconVerticalSolidList"/>
    <dgm:cxn modelId="{A55D128B-0476-46AC-8F43-D0D8B9F0A806}" type="presParOf" srcId="{A787A501-15CC-4B25-8AC0-C48FA71F192C}" destId="{0FBCE62F-4D95-4E58-A478-C5FDA53008A0}" srcOrd="1" destOrd="0" presId="urn:microsoft.com/office/officeart/2018/2/layout/IconVerticalSolidList"/>
    <dgm:cxn modelId="{79D7043A-D6B7-4D52-A174-61AA451E6943}" type="presParOf" srcId="{A787A501-15CC-4B25-8AC0-C48FA71F192C}" destId="{F3F679F6-D7BD-45E0-8604-D047268ED7D9}" srcOrd="2" destOrd="0" presId="urn:microsoft.com/office/officeart/2018/2/layout/IconVerticalSolidList"/>
    <dgm:cxn modelId="{FB699BE2-54F0-436E-A648-32DC68BD73D8}" type="presParOf" srcId="{A787A501-15CC-4B25-8AC0-C48FA71F192C}" destId="{9495EA8E-43A3-4203-85F7-4352877C25BC}" srcOrd="3" destOrd="0" presId="urn:microsoft.com/office/officeart/2018/2/layout/IconVerticalSolidList"/>
    <dgm:cxn modelId="{70538023-3C31-4BAB-AB37-5DC352B26AA7}" type="presParOf" srcId="{EC8D6204-D58A-47AB-93A6-F65A01FBADEF}" destId="{F701E82A-FCF0-4095-8444-7B394E2C3459}" srcOrd="3" destOrd="0" presId="urn:microsoft.com/office/officeart/2018/2/layout/IconVerticalSolidList"/>
    <dgm:cxn modelId="{F9340D22-3F0C-48D1-B0A9-3C72CE8427BE}" type="presParOf" srcId="{EC8D6204-D58A-47AB-93A6-F65A01FBADEF}" destId="{937F33E5-9008-4AC3-8830-5A5F3CD28D5D}" srcOrd="4" destOrd="0" presId="urn:microsoft.com/office/officeart/2018/2/layout/IconVerticalSolidList"/>
    <dgm:cxn modelId="{F761DFCD-A74C-45E3-AF49-0DFC387CD117}" type="presParOf" srcId="{937F33E5-9008-4AC3-8830-5A5F3CD28D5D}" destId="{407A5905-12F9-45E3-B612-6F88C23B0C7D}" srcOrd="0" destOrd="0" presId="urn:microsoft.com/office/officeart/2018/2/layout/IconVerticalSolidList"/>
    <dgm:cxn modelId="{96D10382-5D4B-4B75-811B-E563EAD1A383}" type="presParOf" srcId="{937F33E5-9008-4AC3-8830-5A5F3CD28D5D}" destId="{95B6F800-D4EA-4A16-90E8-0DF678829874}" srcOrd="1" destOrd="0" presId="urn:microsoft.com/office/officeart/2018/2/layout/IconVerticalSolidList"/>
    <dgm:cxn modelId="{DAE490F0-9A29-4A83-BBBC-E6146FEE8310}" type="presParOf" srcId="{937F33E5-9008-4AC3-8830-5A5F3CD28D5D}" destId="{7670D956-98DD-46EC-BC1C-B649033CB951}" srcOrd="2" destOrd="0" presId="urn:microsoft.com/office/officeart/2018/2/layout/IconVerticalSolidList"/>
    <dgm:cxn modelId="{C30606A1-E4F3-4A93-B91E-755DBF218045}" type="presParOf" srcId="{937F33E5-9008-4AC3-8830-5A5F3CD28D5D}" destId="{5DBEEF0F-48F7-4C1D-A2B1-65B756ABF51B}" srcOrd="3" destOrd="0" presId="urn:microsoft.com/office/officeart/2018/2/layout/IconVerticalSolidList"/>
    <dgm:cxn modelId="{52365AD4-E511-403B-AFB9-E796598DD870}" type="presParOf" srcId="{EC8D6204-D58A-47AB-93A6-F65A01FBADEF}" destId="{84251005-4443-4607-9AF9-9E6F2D1EEB66}" srcOrd="5" destOrd="0" presId="urn:microsoft.com/office/officeart/2018/2/layout/IconVerticalSolidList"/>
    <dgm:cxn modelId="{EB453879-A331-4132-B4F5-28A67761933C}" type="presParOf" srcId="{EC8D6204-D58A-47AB-93A6-F65A01FBADEF}" destId="{98B3F76B-E36F-46B2-9BB4-84949E13B451}" srcOrd="6" destOrd="0" presId="urn:microsoft.com/office/officeart/2018/2/layout/IconVerticalSolidList"/>
    <dgm:cxn modelId="{184A1757-4079-4221-AF3D-9E808EF1C111}" type="presParOf" srcId="{98B3F76B-E36F-46B2-9BB4-84949E13B451}" destId="{2209EB49-B63D-4FD7-92FD-D813AA881E9F}" srcOrd="0" destOrd="0" presId="urn:microsoft.com/office/officeart/2018/2/layout/IconVerticalSolidList"/>
    <dgm:cxn modelId="{8A326043-0B73-4FDC-A2F8-72F5027E98B2}" type="presParOf" srcId="{98B3F76B-E36F-46B2-9BB4-84949E13B451}" destId="{175D20B2-89C3-423F-9165-A3FC4074E078}" srcOrd="1" destOrd="0" presId="urn:microsoft.com/office/officeart/2018/2/layout/IconVerticalSolidList"/>
    <dgm:cxn modelId="{6ABBCF2B-B38C-43E7-9936-447E39976F0A}" type="presParOf" srcId="{98B3F76B-E36F-46B2-9BB4-84949E13B451}" destId="{88C7F6BB-6A52-4022-B838-DA1C3C123E63}" srcOrd="2" destOrd="0" presId="urn:microsoft.com/office/officeart/2018/2/layout/IconVerticalSolidList"/>
    <dgm:cxn modelId="{851C6723-00E8-454E-9E84-BDA80489361D}" type="presParOf" srcId="{98B3F76B-E36F-46B2-9BB4-84949E13B451}" destId="{5649CDCD-F2ED-494C-9896-CF3BBC177E0B}" srcOrd="3" destOrd="0" presId="urn:microsoft.com/office/officeart/2018/2/layout/IconVerticalSolidList"/>
    <dgm:cxn modelId="{EE139B6E-BB0C-4826-935B-DE1B1F13345A}" type="presParOf" srcId="{EC8D6204-D58A-47AB-93A6-F65A01FBADEF}" destId="{0303F309-9890-4BB3-9789-1295E073772A}" srcOrd="7" destOrd="0" presId="urn:microsoft.com/office/officeart/2018/2/layout/IconVerticalSolidList"/>
    <dgm:cxn modelId="{DD1D33B1-39F8-4702-B1C4-373AB576F8B0}" type="presParOf" srcId="{EC8D6204-D58A-47AB-93A6-F65A01FBADEF}" destId="{D5AC1960-F320-424B-969A-4EC832DD74E2}" srcOrd="8" destOrd="0" presId="urn:microsoft.com/office/officeart/2018/2/layout/IconVerticalSolidList"/>
    <dgm:cxn modelId="{CAB4B199-0982-4B4C-90C6-BAF4057F5456}" type="presParOf" srcId="{D5AC1960-F320-424B-969A-4EC832DD74E2}" destId="{F648DC4F-4AE9-422A-A0A3-F985A12C97D2}" srcOrd="0" destOrd="0" presId="urn:microsoft.com/office/officeart/2018/2/layout/IconVerticalSolidList"/>
    <dgm:cxn modelId="{CB635BD0-0C3F-4562-A8EC-4B96FFE13020}" type="presParOf" srcId="{D5AC1960-F320-424B-969A-4EC832DD74E2}" destId="{54EDA7A0-9728-4E10-8DE5-6E3D65621AB7}" srcOrd="1" destOrd="0" presId="urn:microsoft.com/office/officeart/2018/2/layout/IconVerticalSolidList"/>
    <dgm:cxn modelId="{B0292BF3-FE81-4F13-A0AB-A96330DB2D1E}" type="presParOf" srcId="{D5AC1960-F320-424B-969A-4EC832DD74E2}" destId="{BD7A6DA3-66EA-4257-8C20-8E548A339F4A}" srcOrd="2" destOrd="0" presId="urn:microsoft.com/office/officeart/2018/2/layout/IconVerticalSolidList"/>
    <dgm:cxn modelId="{9EECB88A-A5A3-4BEF-A836-589A86B0E60E}" type="presParOf" srcId="{D5AC1960-F320-424B-969A-4EC832DD74E2}" destId="{67DE7556-8C4B-492C-8B00-215A274DCE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818FB8-0B13-467F-A290-92576A97150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AED6581-C20E-4C27-9AB3-73D2744BA143}">
      <dgm:prSet/>
      <dgm:spPr/>
      <dgm:t>
        <a:bodyPr/>
        <a:lstStyle/>
        <a:p>
          <a:pPr>
            <a:defRPr b="1"/>
          </a:pPr>
          <a:r>
            <a:rPr lang="en-US"/>
            <a:t>Empowering Future Innovators</a:t>
          </a:r>
        </a:p>
      </dgm:t>
    </dgm:pt>
    <dgm:pt modelId="{E9BE6815-547E-4FE5-B8C8-9BF8074AD680}" type="parTrans" cxnId="{B3CB43E0-F348-43E3-86F5-B2DCE463A79A}">
      <dgm:prSet/>
      <dgm:spPr/>
      <dgm:t>
        <a:bodyPr/>
        <a:lstStyle/>
        <a:p>
          <a:endParaRPr lang="en-US"/>
        </a:p>
      </dgm:t>
    </dgm:pt>
    <dgm:pt modelId="{58E507C6-6DE7-4C0E-A70C-01157866056B}" type="sibTrans" cxnId="{B3CB43E0-F348-43E3-86F5-B2DCE463A79A}">
      <dgm:prSet/>
      <dgm:spPr/>
      <dgm:t>
        <a:bodyPr/>
        <a:lstStyle/>
        <a:p>
          <a:endParaRPr lang="en-US"/>
        </a:p>
      </dgm:t>
    </dgm:pt>
    <dgm:pt modelId="{FCD5FDF2-F75F-48E4-ABE6-D8E3E7BB7846}">
      <dgm:prSet/>
      <dgm:spPr/>
      <dgm:t>
        <a:bodyPr/>
        <a:lstStyle/>
        <a:p>
          <a:r>
            <a:rPr lang="en-US"/>
            <a:t>Equipping undergraduates with HPC skills empowers them to tackle complex scientific challenges and drive innovation in their respective fields.</a:t>
          </a:r>
        </a:p>
      </dgm:t>
    </dgm:pt>
    <dgm:pt modelId="{C6B52A1A-11F7-4BF9-BBB2-81326F4BC7BB}" type="parTrans" cxnId="{2BC0F783-FCC8-490B-AF30-0D88CF339493}">
      <dgm:prSet/>
      <dgm:spPr/>
      <dgm:t>
        <a:bodyPr/>
        <a:lstStyle/>
        <a:p>
          <a:endParaRPr lang="en-US"/>
        </a:p>
      </dgm:t>
    </dgm:pt>
    <dgm:pt modelId="{31CCEFB9-778B-44D5-82B4-9716622A1510}" type="sibTrans" cxnId="{2BC0F783-FCC8-490B-AF30-0D88CF339493}">
      <dgm:prSet/>
      <dgm:spPr/>
      <dgm:t>
        <a:bodyPr/>
        <a:lstStyle/>
        <a:p>
          <a:endParaRPr lang="en-US"/>
        </a:p>
      </dgm:t>
    </dgm:pt>
    <dgm:pt modelId="{DBB19640-D465-4E4E-9E43-73C101D68591}">
      <dgm:prSet/>
      <dgm:spPr/>
      <dgm:t>
        <a:bodyPr/>
        <a:lstStyle/>
        <a:p>
          <a:pPr>
            <a:defRPr b="1"/>
          </a:pPr>
          <a:r>
            <a:rPr lang="en-US"/>
            <a:t>Enhancing Research Capabilities</a:t>
          </a:r>
        </a:p>
      </dgm:t>
    </dgm:pt>
    <dgm:pt modelId="{98179C16-A8C6-49F5-8DD1-EEB3CA36BD19}" type="parTrans" cxnId="{0A7CB574-B12A-44D7-9A92-6342F337D82B}">
      <dgm:prSet/>
      <dgm:spPr/>
      <dgm:t>
        <a:bodyPr/>
        <a:lstStyle/>
        <a:p>
          <a:endParaRPr lang="en-US"/>
        </a:p>
      </dgm:t>
    </dgm:pt>
    <dgm:pt modelId="{6287FA54-8E42-4895-A712-06D918B40FB6}" type="sibTrans" cxnId="{0A7CB574-B12A-44D7-9A92-6342F337D82B}">
      <dgm:prSet/>
      <dgm:spPr/>
      <dgm:t>
        <a:bodyPr/>
        <a:lstStyle/>
        <a:p>
          <a:endParaRPr lang="en-US"/>
        </a:p>
      </dgm:t>
    </dgm:pt>
    <dgm:pt modelId="{BD25CDA7-B363-4EE0-9C3E-BFB9A3E2108C}">
      <dgm:prSet/>
      <dgm:spPr/>
      <dgm:t>
        <a:bodyPr/>
        <a:lstStyle/>
        <a:p>
          <a:r>
            <a:rPr lang="en-US"/>
            <a:t>HPC allows students to perform simulations, data analysis, and modeling at a scale that is otherwise unattainable, enabling deeper insights and more impactful research outcomes.</a:t>
          </a:r>
        </a:p>
      </dgm:t>
    </dgm:pt>
    <dgm:pt modelId="{925C5173-429C-4E83-88EB-07C2C221E4B9}" type="parTrans" cxnId="{DA587B25-D7ED-4804-9108-DFDBD9D90086}">
      <dgm:prSet/>
      <dgm:spPr/>
      <dgm:t>
        <a:bodyPr/>
        <a:lstStyle/>
        <a:p>
          <a:endParaRPr lang="en-US"/>
        </a:p>
      </dgm:t>
    </dgm:pt>
    <dgm:pt modelId="{6BF791D0-2A60-4C34-BF09-C9852E50C917}" type="sibTrans" cxnId="{DA587B25-D7ED-4804-9108-DFDBD9D90086}">
      <dgm:prSet/>
      <dgm:spPr/>
      <dgm:t>
        <a:bodyPr/>
        <a:lstStyle/>
        <a:p>
          <a:endParaRPr lang="en-US"/>
        </a:p>
      </dgm:t>
    </dgm:pt>
    <dgm:pt modelId="{D79D6460-8275-4165-B823-720623D0B2F5}">
      <dgm:prSet/>
      <dgm:spPr/>
      <dgm:t>
        <a:bodyPr/>
        <a:lstStyle/>
        <a:p>
          <a:pPr>
            <a:defRPr b="1"/>
          </a:pPr>
          <a:r>
            <a:rPr lang="en-US"/>
            <a:t>Preparation for Real-World Demands</a:t>
          </a:r>
        </a:p>
      </dgm:t>
    </dgm:pt>
    <dgm:pt modelId="{04C4F521-C3CC-4F03-AEEA-B2C1782E9DC1}" type="parTrans" cxnId="{AD1B8618-93D4-45FD-A625-F25B00D90082}">
      <dgm:prSet/>
      <dgm:spPr/>
      <dgm:t>
        <a:bodyPr/>
        <a:lstStyle/>
        <a:p>
          <a:endParaRPr lang="en-US"/>
        </a:p>
      </dgm:t>
    </dgm:pt>
    <dgm:pt modelId="{686978EC-35A1-470C-B535-6B7641C217D0}" type="sibTrans" cxnId="{AD1B8618-93D4-45FD-A625-F25B00D90082}">
      <dgm:prSet/>
      <dgm:spPr/>
      <dgm:t>
        <a:bodyPr/>
        <a:lstStyle/>
        <a:p>
          <a:endParaRPr lang="en-US"/>
        </a:p>
      </dgm:t>
    </dgm:pt>
    <dgm:pt modelId="{76BFE7AC-B37D-40C1-996A-A9A9C11CCD95}">
      <dgm:prSet/>
      <dgm:spPr/>
      <dgm:t>
        <a:bodyPr/>
        <a:lstStyle/>
        <a:p>
          <a:r>
            <a:rPr lang="en-US"/>
            <a:t>As HPC becomes increasingly prevalent across industries, students with HPC proficiency are better prepared for the job market and industry demands.</a:t>
          </a:r>
        </a:p>
      </dgm:t>
    </dgm:pt>
    <dgm:pt modelId="{75B72AE6-357A-42BE-9230-2088EC9E8029}" type="parTrans" cxnId="{54E3CC29-A9E8-4838-8C06-0827815B6CCA}">
      <dgm:prSet/>
      <dgm:spPr/>
      <dgm:t>
        <a:bodyPr/>
        <a:lstStyle/>
        <a:p>
          <a:endParaRPr lang="en-US"/>
        </a:p>
      </dgm:t>
    </dgm:pt>
    <dgm:pt modelId="{F50D0E6D-D672-423F-9AE2-388843E80D24}" type="sibTrans" cxnId="{54E3CC29-A9E8-4838-8C06-0827815B6CCA}">
      <dgm:prSet/>
      <dgm:spPr/>
      <dgm:t>
        <a:bodyPr/>
        <a:lstStyle/>
        <a:p>
          <a:endParaRPr lang="en-US"/>
        </a:p>
      </dgm:t>
    </dgm:pt>
    <dgm:pt modelId="{6D80DF81-3BED-473B-91EE-CBEFCD9C2C59}">
      <dgm:prSet/>
      <dgm:spPr/>
      <dgm:t>
        <a:bodyPr/>
        <a:lstStyle/>
        <a:p>
          <a:pPr>
            <a:defRPr b="1"/>
          </a:pPr>
          <a:r>
            <a:rPr lang="en-US"/>
            <a:t>Interdisciplinary Collaboration</a:t>
          </a:r>
        </a:p>
      </dgm:t>
    </dgm:pt>
    <dgm:pt modelId="{21189A9C-8113-4178-9C0F-F246E4D98C83}" type="parTrans" cxnId="{2C7121DD-15F9-4867-A05F-0B78F98E8F8A}">
      <dgm:prSet/>
      <dgm:spPr/>
      <dgm:t>
        <a:bodyPr/>
        <a:lstStyle/>
        <a:p>
          <a:endParaRPr lang="en-US"/>
        </a:p>
      </dgm:t>
    </dgm:pt>
    <dgm:pt modelId="{DC846F38-F80A-4F9F-B8D0-FE1F12DC5092}" type="sibTrans" cxnId="{2C7121DD-15F9-4867-A05F-0B78F98E8F8A}">
      <dgm:prSet/>
      <dgm:spPr/>
      <dgm:t>
        <a:bodyPr/>
        <a:lstStyle/>
        <a:p>
          <a:endParaRPr lang="en-US"/>
        </a:p>
      </dgm:t>
    </dgm:pt>
    <dgm:pt modelId="{18C79458-F851-44F4-A174-E75001A5BFF7}">
      <dgm:prSet/>
      <dgm:spPr/>
      <dgm:t>
        <a:bodyPr/>
        <a:lstStyle/>
        <a:p>
          <a:r>
            <a:rPr lang="en-US"/>
            <a:t>HPC proficiency encourages collaboration between STEM disciplines, promoting a holistic approach to problem-solving and fostering innovation at the intersection of fields.</a:t>
          </a:r>
        </a:p>
      </dgm:t>
    </dgm:pt>
    <dgm:pt modelId="{9A35595B-F60F-4C46-95FA-8DD4A4AA5A4B}" type="parTrans" cxnId="{40E3AC8B-B744-44FC-988D-B3A1E4AACA38}">
      <dgm:prSet/>
      <dgm:spPr/>
      <dgm:t>
        <a:bodyPr/>
        <a:lstStyle/>
        <a:p>
          <a:endParaRPr lang="en-US"/>
        </a:p>
      </dgm:t>
    </dgm:pt>
    <dgm:pt modelId="{3E533CA3-A64E-44E6-94D4-CAF30EDCD5DC}" type="sibTrans" cxnId="{40E3AC8B-B744-44FC-988D-B3A1E4AACA38}">
      <dgm:prSet/>
      <dgm:spPr/>
      <dgm:t>
        <a:bodyPr/>
        <a:lstStyle/>
        <a:p>
          <a:endParaRPr lang="en-US"/>
        </a:p>
      </dgm:t>
    </dgm:pt>
    <dgm:pt modelId="{28A1172B-12F4-4B34-9785-75C891C99ADF}">
      <dgm:prSet/>
      <dgm:spPr/>
      <dgm:t>
        <a:bodyPr/>
        <a:lstStyle/>
        <a:p>
          <a:pPr>
            <a:defRPr b="1"/>
          </a:pPr>
          <a:r>
            <a:rPr lang="en-US"/>
            <a:t>Global Research Participation</a:t>
          </a:r>
        </a:p>
      </dgm:t>
    </dgm:pt>
    <dgm:pt modelId="{4E50AE7E-E8B0-447E-B3ED-D8422423F44C}" type="parTrans" cxnId="{926EDD6B-8E8D-4F4F-B40F-078C6253C3DD}">
      <dgm:prSet/>
      <dgm:spPr/>
      <dgm:t>
        <a:bodyPr/>
        <a:lstStyle/>
        <a:p>
          <a:endParaRPr lang="en-US"/>
        </a:p>
      </dgm:t>
    </dgm:pt>
    <dgm:pt modelId="{A254F2C2-9C18-4A0E-A64A-0FE5A80189A4}" type="sibTrans" cxnId="{926EDD6B-8E8D-4F4F-B40F-078C6253C3DD}">
      <dgm:prSet/>
      <dgm:spPr/>
      <dgm:t>
        <a:bodyPr/>
        <a:lstStyle/>
        <a:p>
          <a:endParaRPr lang="en-US"/>
        </a:p>
      </dgm:t>
    </dgm:pt>
    <dgm:pt modelId="{89A8ED19-25BA-4AB8-969B-316CF8C92F00}">
      <dgm:prSet/>
      <dgm:spPr/>
      <dgm:t>
        <a:bodyPr/>
        <a:lstStyle/>
        <a:p>
          <a:r>
            <a:rPr lang="en-US"/>
            <a:t>HPC skills enable students to engage in international research collaborations and contribute to solving global challenges.</a:t>
          </a:r>
        </a:p>
      </dgm:t>
    </dgm:pt>
    <dgm:pt modelId="{9906C35C-CFBA-499A-A8F5-3745039B1035}" type="parTrans" cxnId="{015AF3D8-B6ED-49FD-AFED-E6AD123400A6}">
      <dgm:prSet/>
      <dgm:spPr/>
      <dgm:t>
        <a:bodyPr/>
        <a:lstStyle/>
        <a:p>
          <a:endParaRPr lang="en-US"/>
        </a:p>
      </dgm:t>
    </dgm:pt>
    <dgm:pt modelId="{0FDA7C43-C0F5-4B4E-90C9-9622C4437FDA}" type="sibTrans" cxnId="{015AF3D8-B6ED-49FD-AFED-E6AD123400A6}">
      <dgm:prSet/>
      <dgm:spPr/>
      <dgm:t>
        <a:bodyPr/>
        <a:lstStyle/>
        <a:p>
          <a:endParaRPr lang="en-US"/>
        </a:p>
      </dgm:t>
    </dgm:pt>
    <dgm:pt modelId="{069A4222-38B7-4BEF-94A1-48B93B06873C}" type="pres">
      <dgm:prSet presAssocID="{00818FB8-0B13-467F-A290-92576A97150D}" presName="root" presStyleCnt="0">
        <dgm:presLayoutVars>
          <dgm:dir/>
          <dgm:resizeHandles val="exact"/>
        </dgm:presLayoutVars>
      </dgm:prSet>
      <dgm:spPr/>
    </dgm:pt>
    <dgm:pt modelId="{A7095AEE-15D4-46C7-9D62-49B2E6F93984}" type="pres">
      <dgm:prSet presAssocID="{2AED6581-C20E-4C27-9AB3-73D2744BA143}" presName="compNode" presStyleCnt="0"/>
      <dgm:spPr/>
    </dgm:pt>
    <dgm:pt modelId="{6CCB1A47-46CF-4CD0-BFC2-7FC4406DE4B0}" type="pres">
      <dgm:prSet presAssocID="{2AED6581-C20E-4C27-9AB3-73D2744BA14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89858C4-B083-42BC-BFFB-D65848864BFA}" type="pres">
      <dgm:prSet presAssocID="{2AED6581-C20E-4C27-9AB3-73D2744BA143}" presName="iconSpace" presStyleCnt="0"/>
      <dgm:spPr/>
    </dgm:pt>
    <dgm:pt modelId="{60CA2EE6-44AC-4FFB-8FEB-14D321AB6129}" type="pres">
      <dgm:prSet presAssocID="{2AED6581-C20E-4C27-9AB3-73D2744BA143}" presName="parTx" presStyleLbl="revTx" presStyleIdx="0" presStyleCnt="10">
        <dgm:presLayoutVars>
          <dgm:chMax val="0"/>
          <dgm:chPref val="0"/>
        </dgm:presLayoutVars>
      </dgm:prSet>
      <dgm:spPr/>
    </dgm:pt>
    <dgm:pt modelId="{E46B0A69-3C7F-4528-834F-CB104E8E433B}" type="pres">
      <dgm:prSet presAssocID="{2AED6581-C20E-4C27-9AB3-73D2744BA143}" presName="txSpace" presStyleCnt="0"/>
      <dgm:spPr/>
    </dgm:pt>
    <dgm:pt modelId="{220B50A3-7140-4DBE-90E3-A3652B51FFEA}" type="pres">
      <dgm:prSet presAssocID="{2AED6581-C20E-4C27-9AB3-73D2744BA143}" presName="desTx" presStyleLbl="revTx" presStyleIdx="1" presStyleCnt="10">
        <dgm:presLayoutVars/>
      </dgm:prSet>
      <dgm:spPr/>
    </dgm:pt>
    <dgm:pt modelId="{6A42DF32-411B-4096-932E-F629DD61E7CC}" type="pres">
      <dgm:prSet presAssocID="{58E507C6-6DE7-4C0E-A70C-01157866056B}" presName="sibTrans" presStyleCnt="0"/>
      <dgm:spPr/>
    </dgm:pt>
    <dgm:pt modelId="{DE1E15B2-68C4-4B91-B1E6-8C804B497DDB}" type="pres">
      <dgm:prSet presAssocID="{DBB19640-D465-4E4E-9E43-73C101D68591}" presName="compNode" presStyleCnt="0"/>
      <dgm:spPr/>
    </dgm:pt>
    <dgm:pt modelId="{0B92B1BA-1E14-43D9-8C92-4E788D6C1365}" type="pres">
      <dgm:prSet presAssocID="{DBB19640-D465-4E4E-9E43-73C101D6859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7F5C448A-0E71-4DBC-9A7B-0356C8210879}" type="pres">
      <dgm:prSet presAssocID="{DBB19640-D465-4E4E-9E43-73C101D68591}" presName="iconSpace" presStyleCnt="0"/>
      <dgm:spPr/>
    </dgm:pt>
    <dgm:pt modelId="{B6867A82-DDEB-448B-8E89-93C79827AE1C}" type="pres">
      <dgm:prSet presAssocID="{DBB19640-D465-4E4E-9E43-73C101D68591}" presName="parTx" presStyleLbl="revTx" presStyleIdx="2" presStyleCnt="10">
        <dgm:presLayoutVars>
          <dgm:chMax val="0"/>
          <dgm:chPref val="0"/>
        </dgm:presLayoutVars>
      </dgm:prSet>
      <dgm:spPr/>
    </dgm:pt>
    <dgm:pt modelId="{5A884416-D675-4F3A-A692-99B36BED8734}" type="pres">
      <dgm:prSet presAssocID="{DBB19640-D465-4E4E-9E43-73C101D68591}" presName="txSpace" presStyleCnt="0"/>
      <dgm:spPr/>
    </dgm:pt>
    <dgm:pt modelId="{B41B8614-84C1-4FEE-BC52-04323BFCFF28}" type="pres">
      <dgm:prSet presAssocID="{DBB19640-D465-4E4E-9E43-73C101D68591}" presName="desTx" presStyleLbl="revTx" presStyleIdx="3" presStyleCnt="10">
        <dgm:presLayoutVars/>
      </dgm:prSet>
      <dgm:spPr/>
    </dgm:pt>
    <dgm:pt modelId="{868C65F5-8FE3-4C5A-9AE7-088BC7D8F50E}" type="pres">
      <dgm:prSet presAssocID="{6287FA54-8E42-4895-A712-06D918B40FB6}" presName="sibTrans" presStyleCnt="0"/>
      <dgm:spPr/>
    </dgm:pt>
    <dgm:pt modelId="{4F83226F-E360-41FB-822C-9C340F7D4767}" type="pres">
      <dgm:prSet presAssocID="{D79D6460-8275-4165-B823-720623D0B2F5}" presName="compNode" presStyleCnt="0"/>
      <dgm:spPr/>
    </dgm:pt>
    <dgm:pt modelId="{5CF007BD-5FF7-484D-B128-9F2715BDD471}" type="pres">
      <dgm:prSet presAssocID="{D79D6460-8275-4165-B823-720623D0B2F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B055E1EB-1DE0-45DD-A9F2-173147E9F771}" type="pres">
      <dgm:prSet presAssocID="{D79D6460-8275-4165-B823-720623D0B2F5}" presName="iconSpace" presStyleCnt="0"/>
      <dgm:spPr/>
    </dgm:pt>
    <dgm:pt modelId="{39F522C1-EF14-42FD-A142-333EFFEEA3A7}" type="pres">
      <dgm:prSet presAssocID="{D79D6460-8275-4165-B823-720623D0B2F5}" presName="parTx" presStyleLbl="revTx" presStyleIdx="4" presStyleCnt="10">
        <dgm:presLayoutVars>
          <dgm:chMax val="0"/>
          <dgm:chPref val="0"/>
        </dgm:presLayoutVars>
      </dgm:prSet>
      <dgm:spPr/>
    </dgm:pt>
    <dgm:pt modelId="{81CD573C-D2C8-42FB-AF69-02BF6D687A9E}" type="pres">
      <dgm:prSet presAssocID="{D79D6460-8275-4165-B823-720623D0B2F5}" presName="txSpace" presStyleCnt="0"/>
      <dgm:spPr/>
    </dgm:pt>
    <dgm:pt modelId="{C7798B0B-5C89-4FEB-BDDC-F61B7CA01EF7}" type="pres">
      <dgm:prSet presAssocID="{D79D6460-8275-4165-B823-720623D0B2F5}" presName="desTx" presStyleLbl="revTx" presStyleIdx="5" presStyleCnt="10">
        <dgm:presLayoutVars/>
      </dgm:prSet>
      <dgm:spPr/>
    </dgm:pt>
    <dgm:pt modelId="{1696E53F-4743-4DDB-A200-5B74629310D2}" type="pres">
      <dgm:prSet presAssocID="{686978EC-35A1-470C-B535-6B7641C217D0}" presName="sibTrans" presStyleCnt="0"/>
      <dgm:spPr/>
    </dgm:pt>
    <dgm:pt modelId="{33EF9787-E46E-43AC-8CCA-5D311F1AC8DA}" type="pres">
      <dgm:prSet presAssocID="{6D80DF81-3BED-473B-91EE-CBEFCD9C2C59}" presName="compNode" presStyleCnt="0"/>
      <dgm:spPr/>
    </dgm:pt>
    <dgm:pt modelId="{6BCE0776-D062-4DFF-9CEC-50C4E9F0E8FD}" type="pres">
      <dgm:prSet presAssocID="{6D80DF81-3BED-473B-91EE-CBEFCD9C2C5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2C56DC2-FFB9-414C-9725-8BF8F8DAF3D7}" type="pres">
      <dgm:prSet presAssocID="{6D80DF81-3BED-473B-91EE-CBEFCD9C2C59}" presName="iconSpace" presStyleCnt="0"/>
      <dgm:spPr/>
    </dgm:pt>
    <dgm:pt modelId="{69054694-3EF7-46F6-B5E9-667908ADEBE8}" type="pres">
      <dgm:prSet presAssocID="{6D80DF81-3BED-473B-91EE-CBEFCD9C2C59}" presName="parTx" presStyleLbl="revTx" presStyleIdx="6" presStyleCnt="10">
        <dgm:presLayoutVars>
          <dgm:chMax val="0"/>
          <dgm:chPref val="0"/>
        </dgm:presLayoutVars>
      </dgm:prSet>
      <dgm:spPr/>
    </dgm:pt>
    <dgm:pt modelId="{C054EFCA-4994-459B-98FA-550775E2BAC8}" type="pres">
      <dgm:prSet presAssocID="{6D80DF81-3BED-473B-91EE-CBEFCD9C2C59}" presName="txSpace" presStyleCnt="0"/>
      <dgm:spPr/>
    </dgm:pt>
    <dgm:pt modelId="{A5B182B0-1EFA-4388-832C-B70637FF05A9}" type="pres">
      <dgm:prSet presAssocID="{6D80DF81-3BED-473B-91EE-CBEFCD9C2C59}" presName="desTx" presStyleLbl="revTx" presStyleIdx="7" presStyleCnt="10">
        <dgm:presLayoutVars/>
      </dgm:prSet>
      <dgm:spPr/>
    </dgm:pt>
    <dgm:pt modelId="{B1F57CA4-6B03-4DE1-AC4C-D0846DD742E5}" type="pres">
      <dgm:prSet presAssocID="{DC846F38-F80A-4F9F-B8D0-FE1F12DC5092}" presName="sibTrans" presStyleCnt="0"/>
      <dgm:spPr/>
    </dgm:pt>
    <dgm:pt modelId="{26132C81-F00C-49EE-BE5E-0836AEFBA8AC}" type="pres">
      <dgm:prSet presAssocID="{28A1172B-12F4-4B34-9785-75C891C99ADF}" presName="compNode" presStyleCnt="0"/>
      <dgm:spPr/>
    </dgm:pt>
    <dgm:pt modelId="{36D6249D-0C03-400C-A1FA-6981FA293692}" type="pres">
      <dgm:prSet presAssocID="{28A1172B-12F4-4B34-9785-75C891C99AD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F0ED2B38-DD56-4058-AA5F-C8CD96B1F4C3}" type="pres">
      <dgm:prSet presAssocID="{28A1172B-12F4-4B34-9785-75C891C99ADF}" presName="iconSpace" presStyleCnt="0"/>
      <dgm:spPr/>
    </dgm:pt>
    <dgm:pt modelId="{708D5CB9-3F34-4853-8920-86371C2BD8BA}" type="pres">
      <dgm:prSet presAssocID="{28A1172B-12F4-4B34-9785-75C891C99ADF}" presName="parTx" presStyleLbl="revTx" presStyleIdx="8" presStyleCnt="10">
        <dgm:presLayoutVars>
          <dgm:chMax val="0"/>
          <dgm:chPref val="0"/>
        </dgm:presLayoutVars>
      </dgm:prSet>
      <dgm:spPr/>
    </dgm:pt>
    <dgm:pt modelId="{9E2941A5-8CD3-4EDC-AADE-F0D0080BE20B}" type="pres">
      <dgm:prSet presAssocID="{28A1172B-12F4-4B34-9785-75C891C99ADF}" presName="txSpace" presStyleCnt="0"/>
      <dgm:spPr/>
    </dgm:pt>
    <dgm:pt modelId="{260D24FC-B92B-4A64-828D-4946E61BF971}" type="pres">
      <dgm:prSet presAssocID="{28A1172B-12F4-4B34-9785-75C891C99ADF}" presName="desTx" presStyleLbl="revTx" presStyleIdx="9" presStyleCnt="10">
        <dgm:presLayoutVars/>
      </dgm:prSet>
      <dgm:spPr/>
    </dgm:pt>
  </dgm:ptLst>
  <dgm:cxnLst>
    <dgm:cxn modelId="{556F4A01-D2D1-4342-9399-62BE40F62218}" type="presOf" srcId="{DBB19640-D465-4E4E-9E43-73C101D68591}" destId="{B6867A82-DDEB-448B-8E89-93C79827AE1C}" srcOrd="0" destOrd="0" presId="urn:microsoft.com/office/officeart/2018/5/layout/CenteredIconLabelDescriptionList"/>
    <dgm:cxn modelId="{AD1B8618-93D4-45FD-A625-F25B00D90082}" srcId="{00818FB8-0B13-467F-A290-92576A97150D}" destId="{D79D6460-8275-4165-B823-720623D0B2F5}" srcOrd="2" destOrd="0" parTransId="{04C4F521-C3CC-4F03-AEEA-B2C1782E9DC1}" sibTransId="{686978EC-35A1-470C-B535-6B7641C217D0}"/>
    <dgm:cxn modelId="{19E33720-C961-4DA7-A18E-AB9E8533AE26}" type="presOf" srcId="{FCD5FDF2-F75F-48E4-ABE6-D8E3E7BB7846}" destId="{220B50A3-7140-4DBE-90E3-A3652B51FFEA}" srcOrd="0" destOrd="0" presId="urn:microsoft.com/office/officeart/2018/5/layout/CenteredIconLabelDescriptionList"/>
    <dgm:cxn modelId="{DA587B25-D7ED-4804-9108-DFDBD9D90086}" srcId="{DBB19640-D465-4E4E-9E43-73C101D68591}" destId="{BD25CDA7-B363-4EE0-9C3E-BFB9A3E2108C}" srcOrd="0" destOrd="0" parTransId="{925C5173-429C-4E83-88EB-07C2C221E4B9}" sibTransId="{6BF791D0-2A60-4C34-BF09-C9852E50C917}"/>
    <dgm:cxn modelId="{54E3CC29-A9E8-4838-8C06-0827815B6CCA}" srcId="{D79D6460-8275-4165-B823-720623D0B2F5}" destId="{76BFE7AC-B37D-40C1-996A-A9A9C11CCD95}" srcOrd="0" destOrd="0" parTransId="{75B72AE6-357A-42BE-9230-2088EC9E8029}" sibTransId="{F50D0E6D-D672-423F-9AE2-388843E80D24}"/>
    <dgm:cxn modelId="{491E6736-07FB-4EE9-8AEB-D4C0FDCF5948}" type="presOf" srcId="{89A8ED19-25BA-4AB8-969B-316CF8C92F00}" destId="{260D24FC-B92B-4A64-828D-4946E61BF971}" srcOrd="0" destOrd="0" presId="urn:microsoft.com/office/officeart/2018/5/layout/CenteredIconLabelDescriptionList"/>
    <dgm:cxn modelId="{926EDD6B-8E8D-4F4F-B40F-078C6253C3DD}" srcId="{00818FB8-0B13-467F-A290-92576A97150D}" destId="{28A1172B-12F4-4B34-9785-75C891C99ADF}" srcOrd="4" destOrd="0" parTransId="{4E50AE7E-E8B0-447E-B3ED-D8422423F44C}" sibTransId="{A254F2C2-9C18-4A0E-A64A-0FE5A80189A4}"/>
    <dgm:cxn modelId="{80CD3C53-3045-4892-8C7D-AC4B6123DB3E}" type="presOf" srcId="{76BFE7AC-B37D-40C1-996A-A9A9C11CCD95}" destId="{C7798B0B-5C89-4FEB-BDDC-F61B7CA01EF7}" srcOrd="0" destOrd="0" presId="urn:microsoft.com/office/officeart/2018/5/layout/CenteredIconLabelDescriptionList"/>
    <dgm:cxn modelId="{0A7CB574-B12A-44D7-9A92-6342F337D82B}" srcId="{00818FB8-0B13-467F-A290-92576A97150D}" destId="{DBB19640-D465-4E4E-9E43-73C101D68591}" srcOrd="1" destOrd="0" parTransId="{98179C16-A8C6-49F5-8DD1-EEB3CA36BD19}" sibTransId="{6287FA54-8E42-4895-A712-06D918B40FB6}"/>
    <dgm:cxn modelId="{2BC0F783-FCC8-490B-AF30-0D88CF339493}" srcId="{2AED6581-C20E-4C27-9AB3-73D2744BA143}" destId="{FCD5FDF2-F75F-48E4-ABE6-D8E3E7BB7846}" srcOrd="0" destOrd="0" parTransId="{C6B52A1A-11F7-4BF9-BBB2-81326F4BC7BB}" sibTransId="{31CCEFB9-778B-44D5-82B4-9716622A1510}"/>
    <dgm:cxn modelId="{40E3AC8B-B744-44FC-988D-B3A1E4AACA38}" srcId="{6D80DF81-3BED-473B-91EE-CBEFCD9C2C59}" destId="{18C79458-F851-44F4-A174-E75001A5BFF7}" srcOrd="0" destOrd="0" parTransId="{9A35595B-F60F-4C46-95FA-8DD4A4AA5A4B}" sibTransId="{3E533CA3-A64E-44E6-94D4-CAF30EDCD5DC}"/>
    <dgm:cxn modelId="{8BFEDB8B-94D5-4A15-947B-D67CB43E619A}" type="presOf" srcId="{2AED6581-C20E-4C27-9AB3-73D2744BA143}" destId="{60CA2EE6-44AC-4FFB-8FEB-14D321AB6129}" srcOrd="0" destOrd="0" presId="urn:microsoft.com/office/officeart/2018/5/layout/CenteredIconLabelDescriptionList"/>
    <dgm:cxn modelId="{832342AC-8156-4FEB-B090-1AF78102F072}" type="presOf" srcId="{28A1172B-12F4-4B34-9785-75C891C99ADF}" destId="{708D5CB9-3F34-4853-8920-86371C2BD8BA}" srcOrd="0" destOrd="0" presId="urn:microsoft.com/office/officeart/2018/5/layout/CenteredIconLabelDescriptionList"/>
    <dgm:cxn modelId="{8823DDC4-D2E0-4F50-9940-26E8B540D53F}" type="presOf" srcId="{00818FB8-0B13-467F-A290-92576A97150D}" destId="{069A4222-38B7-4BEF-94A1-48B93B06873C}" srcOrd="0" destOrd="0" presId="urn:microsoft.com/office/officeart/2018/5/layout/CenteredIconLabelDescriptionList"/>
    <dgm:cxn modelId="{2CDFE6C6-9115-42FD-A992-BCE222409FDD}" type="presOf" srcId="{6D80DF81-3BED-473B-91EE-CBEFCD9C2C59}" destId="{69054694-3EF7-46F6-B5E9-667908ADEBE8}" srcOrd="0" destOrd="0" presId="urn:microsoft.com/office/officeart/2018/5/layout/CenteredIconLabelDescriptionList"/>
    <dgm:cxn modelId="{0B2553D1-E054-4496-AECB-302685840DAA}" type="presOf" srcId="{D79D6460-8275-4165-B823-720623D0B2F5}" destId="{39F522C1-EF14-42FD-A142-333EFFEEA3A7}" srcOrd="0" destOrd="0" presId="urn:microsoft.com/office/officeart/2018/5/layout/CenteredIconLabelDescriptionList"/>
    <dgm:cxn modelId="{BB7381D4-AC71-4C45-A6FB-557488C04746}" type="presOf" srcId="{18C79458-F851-44F4-A174-E75001A5BFF7}" destId="{A5B182B0-1EFA-4388-832C-B70637FF05A9}" srcOrd="0" destOrd="0" presId="urn:microsoft.com/office/officeart/2018/5/layout/CenteredIconLabelDescriptionList"/>
    <dgm:cxn modelId="{015AF3D8-B6ED-49FD-AFED-E6AD123400A6}" srcId="{28A1172B-12F4-4B34-9785-75C891C99ADF}" destId="{89A8ED19-25BA-4AB8-969B-316CF8C92F00}" srcOrd="0" destOrd="0" parTransId="{9906C35C-CFBA-499A-A8F5-3745039B1035}" sibTransId="{0FDA7C43-C0F5-4B4E-90C9-9622C4437FDA}"/>
    <dgm:cxn modelId="{2C7121DD-15F9-4867-A05F-0B78F98E8F8A}" srcId="{00818FB8-0B13-467F-A290-92576A97150D}" destId="{6D80DF81-3BED-473B-91EE-CBEFCD9C2C59}" srcOrd="3" destOrd="0" parTransId="{21189A9C-8113-4178-9C0F-F246E4D98C83}" sibTransId="{DC846F38-F80A-4F9F-B8D0-FE1F12DC5092}"/>
    <dgm:cxn modelId="{B3CB43E0-F348-43E3-86F5-B2DCE463A79A}" srcId="{00818FB8-0B13-467F-A290-92576A97150D}" destId="{2AED6581-C20E-4C27-9AB3-73D2744BA143}" srcOrd="0" destOrd="0" parTransId="{E9BE6815-547E-4FE5-B8C8-9BF8074AD680}" sibTransId="{58E507C6-6DE7-4C0E-A70C-01157866056B}"/>
    <dgm:cxn modelId="{9EF939E8-F1A7-4F33-BC1C-441724664BC2}" type="presOf" srcId="{BD25CDA7-B363-4EE0-9C3E-BFB9A3E2108C}" destId="{B41B8614-84C1-4FEE-BC52-04323BFCFF28}" srcOrd="0" destOrd="0" presId="urn:microsoft.com/office/officeart/2018/5/layout/CenteredIconLabelDescriptionList"/>
    <dgm:cxn modelId="{90666826-E9B4-4105-B429-060E9356E876}" type="presParOf" srcId="{069A4222-38B7-4BEF-94A1-48B93B06873C}" destId="{A7095AEE-15D4-46C7-9D62-49B2E6F93984}" srcOrd="0" destOrd="0" presId="urn:microsoft.com/office/officeart/2018/5/layout/CenteredIconLabelDescriptionList"/>
    <dgm:cxn modelId="{92A4678E-17B9-46C3-9059-FD1F9C3FE038}" type="presParOf" srcId="{A7095AEE-15D4-46C7-9D62-49B2E6F93984}" destId="{6CCB1A47-46CF-4CD0-BFC2-7FC4406DE4B0}" srcOrd="0" destOrd="0" presId="urn:microsoft.com/office/officeart/2018/5/layout/CenteredIconLabelDescriptionList"/>
    <dgm:cxn modelId="{4B94B4D0-0011-4F4E-8985-BE6CFE2B1072}" type="presParOf" srcId="{A7095AEE-15D4-46C7-9D62-49B2E6F93984}" destId="{789858C4-B083-42BC-BFFB-D65848864BFA}" srcOrd="1" destOrd="0" presId="urn:microsoft.com/office/officeart/2018/5/layout/CenteredIconLabelDescriptionList"/>
    <dgm:cxn modelId="{54F3DC86-5126-454B-AAD7-97D91527A3ED}" type="presParOf" srcId="{A7095AEE-15D4-46C7-9D62-49B2E6F93984}" destId="{60CA2EE6-44AC-4FFB-8FEB-14D321AB6129}" srcOrd="2" destOrd="0" presId="urn:microsoft.com/office/officeart/2018/5/layout/CenteredIconLabelDescriptionList"/>
    <dgm:cxn modelId="{46EAC95D-B83D-4FC1-920F-2195A08633A3}" type="presParOf" srcId="{A7095AEE-15D4-46C7-9D62-49B2E6F93984}" destId="{E46B0A69-3C7F-4528-834F-CB104E8E433B}" srcOrd="3" destOrd="0" presId="urn:microsoft.com/office/officeart/2018/5/layout/CenteredIconLabelDescriptionList"/>
    <dgm:cxn modelId="{883FED6D-0B17-4242-B34D-8088DBAFFFEE}" type="presParOf" srcId="{A7095AEE-15D4-46C7-9D62-49B2E6F93984}" destId="{220B50A3-7140-4DBE-90E3-A3652B51FFEA}" srcOrd="4" destOrd="0" presId="urn:microsoft.com/office/officeart/2018/5/layout/CenteredIconLabelDescriptionList"/>
    <dgm:cxn modelId="{2D0EA466-A96C-4831-B598-BC3C8C8DD9A5}" type="presParOf" srcId="{069A4222-38B7-4BEF-94A1-48B93B06873C}" destId="{6A42DF32-411B-4096-932E-F629DD61E7CC}" srcOrd="1" destOrd="0" presId="urn:microsoft.com/office/officeart/2018/5/layout/CenteredIconLabelDescriptionList"/>
    <dgm:cxn modelId="{CB7D7941-E542-424B-B99E-6B88B4ED7CF3}" type="presParOf" srcId="{069A4222-38B7-4BEF-94A1-48B93B06873C}" destId="{DE1E15B2-68C4-4B91-B1E6-8C804B497DDB}" srcOrd="2" destOrd="0" presId="urn:microsoft.com/office/officeart/2018/5/layout/CenteredIconLabelDescriptionList"/>
    <dgm:cxn modelId="{D0FEFCA8-B649-4EA2-A5B5-5A39B7D4FEF0}" type="presParOf" srcId="{DE1E15B2-68C4-4B91-B1E6-8C804B497DDB}" destId="{0B92B1BA-1E14-43D9-8C92-4E788D6C1365}" srcOrd="0" destOrd="0" presId="urn:microsoft.com/office/officeart/2018/5/layout/CenteredIconLabelDescriptionList"/>
    <dgm:cxn modelId="{0E613B67-358E-4DC9-876E-A3271AC51F6A}" type="presParOf" srcId="{DE1E15B2-68C4-4B91-B1E6-8C804B497DDB}" destId="{7F5C448A-0E71-4DBC-9A7B-0356C8210879}" srcOrd="1" destOrd="0" presId="urn:microsoft.com/office/officeart/2018/5/layout/CenteredIconLabelDescriptionList"/>
    <dgm:cxn modelId="{69986D96-334A-4042-AA6B-9599C70BA073}" type="presParOf" srcId="{DE1E15B2-68C4-4B91-B1E6-8C804B497DDB}" destId="{B6867A82-DDEB-448B-8E89-93C79827AE1C}" srcOrd="2" destOrd="0" presId="urn:microsoft.com/office/officeart/2018/5/layout/CenteredIconLabelDescriptionList"/>
    <dgm:cxn modelId="{F989F52D-DDBD-4C64-A08C-C8A2771F9905}" type="presParOf" srcId="{DE1E15B2-68C4-4B91-B1E6-8C804B497DDB}" destId="{5A884416-D675-4F3A-A692-99B36BED8734}" srcOrd="3" destOrd="0" presId="urn:microsoft.com/office/officeart/2018/5/layout/CenteredIconLabelDescriptionList"/>
    <dgm:cxn modelId="{D14D238B-4B76-444E-82EA-2E347DC6CDED}" type="presParOf" srcId="{DE1E15B2-68C4-4B91-B1E6-8C804B497DDB}" destId="{B41B8614-84C1-4FEE-BC52-04323BFCFF28}" srcOrd="4" destOrd="0" presId="urn:microsoft.com/office/officeart/2018/5/layout/CenteredIconLabelDescriptionList"/>
    <dgm:cxn modelId="{DD4E2C13-FD53-4635-B2B6-FCF4A73BBB20}" type="presParOf" srcId="{069A4222-38B7-4BEF-94A1-48B93B06873C}" destId="{868C65F5-8FE3-4C5A-9AE7-088BC7D8F50E}" srcOrd="3" destOrd="0" presId="urn:microsoft.com/office/officeart/2018/5/layout/CenteredIconLabelDescriptionList"/>
    <dgm:cxn modelId="{0415925E-9C11-407F-9D81-A5DFE1216B27}" type="presParOf" srcId="{069A4222-38B7-4BEF-94A1-48B93B06873C}" destId="{4F83226F-E360-41FB-822C-9C340F7D4767}" srcOrd="4" destOrd="0" presId="urn:microsoft.com/office/officeart/2018/5/layout/CenteredIconLabelDescriptionList"/>
    <dgm:cxn modelId="{23D625A5-D71A-4EB7-95E1-AC9DA55F5AB6}" type="presParOf" srcId="{4F83226F-E360-41FB-822C-9C340F7D4767}" destId="{5CF007BD-5FF7-484D-B128-9F2715BDD471}" srcOrd="0" destOrd="0" presId="urn:microsoft.com/office/officeart/2018/5/layout/CenteredIconLabelDescriptionList"/>
    <dgm:cxn modelId="{D9A6046A-947E-4EB4-A5D1-AA4553C0B951}" type="presParOf" srcId="{4F83226F-E360-41FB-822C-9C340F7D4767}" destId="{B055E1EB-1DE0-45DD-A9F2-173147E9F771}" srcOrd="1" destOrd="0" presId="urn:microsoft.com/office/officeart/2018/5/layout/CenteredIconLabelDescriptionList"/>
    <dgm:cxn modelId="{28487780-65AC-46D7-85CC-1CD9F81D66F8}" type="presParOf" srcId="{4F83226F-E360-41FB-822C-9C340F7D4767}" destId="{39F522C1-EF14-42FD-A142-333EFFEEA3A7}" srcOrd="2" destOrd="0" presId="urn:microsoft.com/office/officeart/2018/5/layout/CenteredIconLabelDescriptionList"/>
    <dgm:cxn modelId="{AC3194B8-B176-468C-91B8-C7C316A3CD88}" type="presParOf" srcId="{4F83226F-E360-41FB-822C-9C340F7D4767}" destId="{81CD573C-D2C8-42FB-AF69-02BF6D687A9E}" srcOrd="3" destOrd="0" presId="urn:microsoft.com/office/officeart/2018/5/layout/CenteredIconLabelDescriptionList"/>
    <dgm:cxn modelId="{3B678B9A-AA95-4D85-86EC-3BBF480E9C9E}" type="presParOf" srcId="{4F83226F-E360-41FB-822C-9C340F7D4767}" destId="{C7798B0B-5C89-4FEB-BDDC-F61B7CA01EF7}" srcOrd="4" destOrd="0" presId="urn:microsoft.com/office/officeart/2018/5/layout/CenteredIconLabelDescriptionList"/>
    <dgm:cxn modelId="{00314924-F1CB-444F-B7FD-3AEB86448EC6}" type="presParOf" srcId="{069A4222-38B7-4BEF-94A1-48B93B06873C}" destId="{1696E53F-4743-4DDB-A200-5B74629310D2}" srcOrd="5" destOrd="0" presId="urn:microsoft.com/office/officeart/2018/5/layout/CenteredIconLabelDescriptionList"/>
    <dgm:cxn modelId="{DA41B5ED-9BF5-487E-B7D5-EDF76D14D6EC}" type="presParOf" srcId="{069A4222-38B7-4BEF-94A1-48B93B06873C}" destId="{33EF9787-E46E-43AC-8CCA-5D311F1AC8DA}" srcOrd="6" destOrd="0" presId="urn:microsoft.com/office/officeart/2018/5/layout/CenteredIconLabelDescriptionList"/>
    <dgm:cxn modelId="{ACA46E52-CF30-4F2C-BC51-6A0C04F3D3E6}" type="presParOf" srcId="{33EF9787-E46E-43AC-8CCA-5D311F1AC8DA}" destId="{6BCE0776-D062-4DFF-9CEC-50C4E9F0E8FD}" srcOrd="0" destOrd="0" presId="urn:microsoft.com/office/officeart/2018/5/layout/CenteredIconLabelDescriptionList"/>
    <dgm:cxn modelId="{D8FF0198-CC10-4977-8C47-2EBA103CB918}" type="presParOf" srcId="{33EF9787-E46E-43AC-8CCA-5D311F1AC8DA}" destId="{E2C56DC2-FFB9-414C-9725-8BF8F8DAF3D7}" srcOrd="1" destOrd="0" presId="urn:microsoft.com/office/officeart/2018/5/layout/CenteredIconLabelDescriptionList"/>
    <dgm:cxn modelId="{3D415EE0-B833-4F1F-A6D6-B1551AB592D9}" type="presParOf" srcId="{33EF9787-E46E-43AC-8CCA-5D311F1AC8DA}" destId="{69054694-3EF7-46F6-B5E9-667908ADEBE8}" srcOrd="2" destOrd="0" presId="urn:microsoft.com/office/officeart/2018/5/layout/CenteredIconLabelDescriptionList"/>
    <dgm:cxn modelId="{21D7C13B-D9C8-4441-BDBA-68F0CCB89EE0}" type="presParOf" srcId="{33EF9787-E46E-43AC-8CCA-5D311F1AC8DA}" destId="{C054EFCA-4994-459B-98FA-550775E2BAC8}" srcOrd="3" destOrd="0" presId="urn:microsoft.com/office/officeart/2018/5/layout/CenteredIconLabelDescriptionList"/>
    <dgm:cxn modelId="{C40C89BB-44AF-484C-A0B5-EE4A4A34DB76}" type="presParOf" srcId="{33EF9787-E46E-43AC-8CCA-5D311F1AC8DA}" destId="{A5B182B0-1EFA-4388-832C-B70637FF05A9}" srcOrd="4" destOrd="0" presId="urn:microsoft.com/office/officeart/2018/5/layout/CenteredIconLabelDescriptionList"/>
    <dgm:cxn modelId="{5692C47F-E69D-41B0-9B93-728BEF15A29D}" type="presParOf" srcId="{069A4222-38B7-4BEF-94A1-48B93B06873C}" destId="{B1F57CA4-6B03-4DE1-AC4C-D0846DD742E5}" srcOrd="7" destOrd="0" presId="urn:microsoft.com/office/officeart/2018/5/layout/CenteredIconLabelDescriptionList"/>
    <dgm:cxn modelId="{B884CB70-F9F8-4271-90A6-8896E25CB806}" type="presParOf" srcId="{069A4222-38B7-4BEF-94A1-48B93B06873C}" destId="{26132C81-F00C-49EE-BE5E-0836AEFBA8AC}" srcOrd="8" destOrd="0" presId="urn:microsoft.com/office/officeart/2018/5/layout/CenteredIconLabelDescriptionList"/>
    <dgm:cxn modelId="{20AC7D27-C5C2-43E6-82FC-68F8644AFBA4}" type="presParOf" srcId="{26132C81-F00C-49EE-BE5E-0836AEFBA8AC}" destId="{36D6249D-0C03-400C-A1FA-6981FA293692}" srcOrd="0" destOrd="0" presId="urn:microsoft.com/office/officeart/2018/5/layout/CenteredIconLabelDescriptionList"/>
    <dgm:cxn modelId="{8FC6B54C-8626-4892-B84E-D179A62C3279}" type="presParOf" srcId="{26132C81-F00C-49EE-BE5E-0836AEFBA8AC}" destId="{F0ED2B38-DD56-4058-AA5F-C8CD96B1F4C3}" srcOrd="1" destOrd="0" presId="urn:microsoft.com/office/officeart/2018/5/layout/CenteredIconLabelDescriptionList"/>
    <dgm:cxn modelId="{1455240A-3001-46B6-8709-3BE38ECEF501}" type="presParOf" srcId="{26132C81-F00C-49EE-BE5E-0836AEFBA8AC}" destId="{708D5CB9-3F34-4853-8920-86371C2BD8BA}" srcOrd="2" destOrd="0" presId="urn:microsoft.com/office/officeart/2018/5/layout/CenteredIconLabelDescriptionList"/>
    <dgm:cxn modelId="{3619E440-CF89-4667-9AFE-D4E97AAD444E}" type="presParOf" srcId="{26132C81-F00C-49EE-BE5E-0836AEFBA8AC}" destId="{9E2941A5-8CD3-4EDC-AADE-F0D0080BE20B}" srcOrd="3" destOrd="0" presId="urn:microsoft.com/office/officeart/2018/5/layout/CenteredIconLabelDescriptionList"/>
    <dgm:cxn modelId="{141A0511-A327-40E1-96D8-917B30D87FE8}" type="presParOf" srcId="{26132C81-F00C-49EE-BE5E-0836AEFBA8AC}" destId="{260D24FC-B92B-4A64-828D-4946E61BF97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953094-2F2C-4D46-926C-E92E7A4990E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AD77F8-FDA7-4CAD-80AC-20484B47DE44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Xiaoyuansuo51@webster.edu</a:t>
          </a:r>
          <a:endParaRPr lang="en-US"/>
        </a:p>
      </dgm:t>
    </dgm:pt>
    <dgm:pt modelId="{372B5BE9-F9B9-45E4-A7AC-118AFF1972F6}" type="parTrans" cxnId="{A352099B-E605-4C8F-A55A-0508FBA23571}">
      <dgm:prSet/>
      <dgm:spPr/>
      <dgm:t>
        <a:bodyPr/>
        <a:lstStyle/>
        <a:p>
          <a:endParaRPr lang="en-US"/>
        </a:p>
      </dgm:t>
    </dgm:pt>
    <dgm:pt modelId="{11656FD4-A226-4F53-8A46-31F834888A29}" type="sibTrans" cxnId="{A352099B-E605-4C8F-A55A-0508FBA23571}">
      <dgm:prSet/>
      <dgm:spPr/>
      <dgm:t>
        <a:bodyPr/>
        <a:lstStyle/>
        <a:p>
          <a:endParaRPr lang="en-US"/>
        </a:p>
      </dgm:t>
    </dgm:pt>
    <dgm:pt modelId="{186FF4C4-F5BE-49DE-B557-35981F33D55F}">
      <dgm:prSet/>
      <dgm:spPr/>
      <dgm:t>
        <a:bodyPr/>
        <a:lstStyle/>
        <a:p>
          <a:r>
            <a:rPr lang="en-US"/>
            <a:t>314-246-2359</a:t>
          </a:r>
        </a:p>
      </dgm:t>
    </dgm:pt>
    <dgm:pt modelId="{20EBD42B-D167-48DA-A0DF-03DE9ED0E6E0}" type="parTrans" cxnId="{39BAE1B6-68A1-4AFC-8156-5BEFDE3F4B64}">
      <dgm:prSet/>
      <dgm:spPr/>
      <dgm:t>
        <a:bodyPr/>
        <a:lstStyle/>
        <a:p>
          <a:endParaRPr lang="en-US"/>
        </a:p>
      </dgm:t>
    </dgm:pt>
    <dgm:pt modelId="{70CDEF0F-6220-4C36-AC39-1F9E12E696E2}" type="sibTrans" cxnId="{39BAE1B6-68A1-4AFC-8156-5BEFDE3F4B64}">
      <dgm:prSet/>
      <dgm:spPr/>
      <dgm:t>
        <a:bodyPr/>
        <a:lstStyle/>
        <a:p>
          <a:endParaRPr lang="en-US"/>
        </a:p>
      </dgm:t>
    </dgm:pt>
    <dgm:pt modelId="{5C7864E6-D6E5-4F83-BB4F-2B924B64D5E8}">
      <dgm:prSet/>
      <dgm:spPr/>
      <dgm:t>
        <a:bodyPr/>
        <a:lstStyle/>
        <a:p>
          <a:r>
            <a:rPr lang="en-US"/>
            <a:t>Webster University, St.Louis, MO</a:t>
          </a:r>
        </a:p>
      </dgm:t>
    </dgm:pt>
    <dgm:pt modelId="{42550B2B-079D-4A0B-8080-C98AAFB28AC5}" type="parTrans" cxnId="{9EC09B94-5405-4A46-80E9-DAD5D57E07AC}">
      <dgm:prSet/>
      <dgm:spPr/>
      <dgm:t>
        <a:bodyPr/>
        <a:lstStyle/>
        <a:p>
          <a:endParaRPr lang="en-US"/>
        </a:p>
      </dgm:t>
    </dgm:pt>
    <dgm:pt modelId="{5D08523A-1A2B-45C1-8728-43AB6205711E}" type="sibTrans" cxnId="{9EC09B94-5405-4A46-80E9-DAD5D57E07AC}">
      <dgm:prSet/>
      <dgm:spPr/>
      <dgm:t>
        <a:bodyPr/>
        <a:lstStyle/>
        <a:p>
          <a:endParaRPr lang="en-US"/>
        </a:p>
      </dgm:t>
    </dgm:pt>
    <dgm:pt modelId="{01CE1E42-CA26-4697-9CE5-930E1CC120E3}" type="pres">
      <dgm:prSet presAssocID="{D0953094-2F2C-4D46-926C-E92E7A4990E4}" presName="root" presStyleCnt="0">
        <dgm:presLayoutVars>
          <dgm:dir/>
          <dgm:resizeHandles val="exact"/>
        </dgm:presLayoutVars>
      </dgm:prSet>
      <dgm:spPr/>
    </dgm:pt>
    <dgm:pt modelId="{56403859-5AA9-4175-BFE1-CB3EEFE75934}" type="pres">
      <dgm:prSet presAssocID="{37AD77F8-FDA7-4CAD-80AC-20484B47DE44}" presName="compNode" presStyleCnt="0"/>
      <dgm:spPr/>
    </dgm:pt>
    <dgm:pt modelId="{1BCA6EE3-27CD-4B5B-B7B1-AFE6A69EB940}" type="pres">
      <dgm:prSet presAssocID="{37AD77F8-FDA7-4CAD-80AC-20484B47DE44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8B8B272D-9BC5-419D-964E-366C0FF72AB9}" type="pres">
      <dgm:prSet presAssocID="{37AD77F8-FDA7-4CAD-80AC-20484B47DE44}" presName="spaceRect" presStyleCnt="0"/>
      <dgm:spPr/>
    </dgm:pt>
    <dgm:pt modelId="{6D2C5F48-6B5E-43B0-8F47-4D64F4E9EC54}" type="pres">
      <dgm:prSet presAssocID="{37AD77F8-FDA7-4CAD-80AC-20484B47DE44}" presName="textRect" presStyleLbl="revTx" presStyleIdx="0" presStyleCnt="3">
        <dgm:presLayoutVars>
          <dgm:chMax val="1"/>
          <dgm:chPref val="1"/>
        </dgm:presLayoutVars>
      </dgm:prSet>
      <dgm:spPr/>
    </dgm:pt>
    <dgm:pt modelId="{997E65EE-8413-43FA-9685-EBA7F799898B}" type="pres">
      <dgm:prSet presAssocID="{11656FD4-A226-4F53-8A46-31F834888A29}" presName="sibTrans" presStyleCnt="0"/>
      <dgm:spPr/>
    </dgm:pt>
    <dgm:pt modelId="{4B28BA2D-18CB-4650-B968-4304595885B6}" type="pres">
      <dgm:prSet presAssocID="{186FF4C4-F5BE-49DE-B557-35981F33D55F}" presName="compNode" presStyleCnt="0"/>
      <dgm:spPr/>
    </dgm:pt>
    <dgm:pt modelId="{D08FB760-C766-4078-B244-6D3383AE9376}" type="pres">
      <dgm:prSet presAssocID="{186FF4C4-F5BE-49DE-B557-35981F33D55F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1BB73B2-4DA9-4FEC-911E-D9911FABA5E5}" type="pres">
      <dgm:prSet presAssocID="{186FF4C4-F5BE-49DE-B557-35981F33D55F}" presName="spaceRect" presStyleCnt="0"/>
      <dgm:spPr/>
    </dgm:pt>
    <dgm:pt modelId="{4AA7C4A7-5FE9-4660-A82B-1FE9B783EE71}" type="pres">
      <dgm:prSet presAssocID="{186FF4C4-F5BE-49DE-B557-35981F33D55F}" presName="textRect" presStyleLbl="revTx" presStyleIdx="1" presStyleCnt="3">
        <dgm:presLayoutVars>
          <dgm:chMax val="1"/>
          <dgm:chPref val="1"/>
        </dgm:presLayoutVars>
      </dgm:prSet>
      <dgm:spPr/>
    </dgm:pt>
    <dgm:pt modelId="{3A123388-0CF5-4E5F-85C4-754D87650DF6}" type="pres">
      <dgm:prSet presAssocID="{70CDEF0F-6220-4C36-AC39-1F9E12E696E2}" presName="sibTrans" presStyleCnt="0"/>
      <dgm:spPr/>
    </dgm:pt>
    <dgm:pt modelId="{068DCEFE-DEB3-4910-80C3-438E83B27B7C}" type="pres">
      <dgm:prSet presAssocID="{5C7864E6-D6E5-4F83-BB4F-2B924B64D5E8}" presName="compNode" presStyleCnt="0"/>
      <dgm:spPr/>
    </dgm:pt>
    <dgm:pt modelId="{A3880829-8E68-446C-A3E7-029B601D15CD}" type="pres">
      <dgm:prSet presAssocID="{5C7864E6-D6E5-4F83-BB4F-2B924B64D5E8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0A33A39-544F-454D-BF35-A0FF56BBC390}" type="pres">
      <dgm:prSet presAssocID="{5C7864E6-D6E5-4F83-BB4F-2B924B64D5E8}" presName="spaceRect" presStyleCnt="0"/>
      <dgm:spPr/>
    </dgm:pt>
    <dgm:pt modelId="{29A747F1-82F2-4619-A87C-D651354A7B55}" type="pres">
      <dgm:prSet presAssocID="{5C7864E6-D6E5-4F83-BB4F-2B924B64D5E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E7AE750-672D-408C-B759-FC9769D337BC}" type="presOf" srcId="{37AD77F8-FDA7-4CAD-80AC-20484B47DE44}" destId="{6D2C5F48-6B5E-43B0-8F47-4D64F4E9EC54}" srcOrd="0" destOrd="0" presId="urn:microsoft.com/office/officeart/2018/2/layout/IconLabelList"/>
    <dgm:cxn modelId="{59026373-965F-476C-BAC7-1AA9163F42D5}" type="presOf" srcId="{186FF4C4-F5BE-49DE-B557-35981F33D55F}" destId="{4AA7C4A7-5FE9-4660-A82B-1FE9B783EE71}" srcOrd="0" destOrd="0" presId="urn:microsoft.com/office/officeart/2018/2/layout/IconLabelList"/>
    <dgm:cxn modelId="{9EC09B94-5405-4A46-80E9-DAD5D57E07AC}" srcId="{D0953094-2F2C-4D46-926C-E92E7A4990E4}" destId="{5C7864E6-D6E5-4F83-BB4F-2B924B64D5E8}" srcOrd="2" destOrd="0" parTransId="{42550B2B-079D-4A0B-8080-C98AAFB28AC5}" sibTransId="{5D08523A-1A2B-45C1-8728-43AB6205711E}"/>
    <dgm:cxn modelId="{A352099B-E605-4C8F-A55A-0508FBA23571}" srcId="{D0953094-2F2C-4D46-926C-E92E7A4990E4}" destId="{37AD77F8-FDA7-4CAD-80AC-20484B47DE44}" srcOrd="0" destOrd="0" parTransId="{372B5BE9-F9B9-45E4-A7AC-118AFF1972F6}" sibTransId="{11656FD4-A226-4F53-8A46-31F834888A29}"/>
    <dgm:cxn modelId="{53C107AD-B2C5-44F9-BE5F-82299D8FE0BE}" type="presOf" srcId="{D0953094-2F2C-4D46-926C-E92E7A4990E4}" destId="{01CE1E42-CA26-4697-9CE5-930E1CC120E3}" srcOrd="0" destOrd="0" presId="urn:microsoft.com/office/officeart/2018/2/layout/IconLabelList"/>
    <dgm:cxn modelId="{39BAE1B6-68A1-4AFC-8156-5BEFDE3F4B64}" srcId="{D0953094-2F2C-4D46-926C-E92E7A4990E4}" destId="{186FF4C4-F5BE-49DE-B557-35981F33D55F}" srcOrd="1" destOrd="0" parTransId="{20EBD42B-D167-48DA-A0DF-03DE9ED0E6E0}" sibTransId="{70CDEF0F-6220-4C36-AC39-1F9E12E696E2}"/>
    <dgm:cxn modelId="{CD81ECDD-BBB8-4DAC-AAA7-CDAB31891CAA}" type="presOf" srcId="{5C7864E6-D6E5-4F83-BB4F-2B924B64D5E8}" destId="{29A747F1-82F2-4619-A87C-D651354A7B55}" srcOrd="0" destOrd="0" presId="urn:microsoft.com/office/officeart/2018/2/layout/IconLabelList"/>
    <dgm:cxn modelId="{8B9A5A82-978D-4911-9584-58CA5C38D412}" type="presParOf" srcId="{01CE1E42-CA26-4697-9CE5-930E1CC120E3}" destId="{56403859-5AA9-4175-BFE1-CB3EEFE75934}" srcOrd="0" destOrd="0" presId="urn:microsoft.com/office/officeart/2018/2/layout/IconLabelList"/>
    <dgm:cxn modelId="{D6B3BFE2-7A23-4035-BEAE-C556DFA9A8B8}" type="presParOf" srcId="{56403859-5AA9-4175-BFE1-CB3EEFE75934}" destId="{1BCA6EE3-27CD-4B5B-B7B1-AFE6A69EB940}" srcOrd="0" destOrd="0" presId="urn:microsoft.com/office/officeart/2018/2/layout/IconLabelList"/>
    <dgm:cxn modelId="{3AE3C280-3C89-4862-B807-140929BFF3F7}" type="presParOf" srcId="{56403859-5AA9-4175-BFE1-CB3EEFE75934}" destId="{8B8B272D-9BC5-419D-964E-366C0FF72AB9}" srcOrd="1" destOrd="0" presId="urn:microsoft.com/office/officeart/2018/2/layout/IconLabelList"/>
    <dgm:cxn modelId="{EEF823F7-1773-4F71-A398-5E84A052BCA5}" type="presParOf" srcId="{56403859-5AA9-4175-BFE1-CB3EEFE75934}" destId="{6D2C5F48-6B5E-43B0-8F47-4D64F4E9EC54}" srcOrd="2" destOrd="0" presId="urn:microsoft.com/office/officeart/2018/2/layout/IconLabelList"/>
    <dgm:cxn modelId="{A15EB055-3828-412C-A4E2-C944FBE05CEB}" type="presParOf" srcId="{01CE1E42-CA26-4697-9CE5-930E1CC120E3}" destId="{997E65EE-8413-43FA-9685-EBA7F799898B}" srcOrd="1" destOrd="0" presId="urn:microsoft.com/office/officeart/2018/2/layout/IconLabelList"/>
    <dgm:cxn modelId="{17AC01AA-3B22-43DF-B212-51B2A18DB807}" type="presParOf" srcId="{01CE1E42-CA26-4697-9CE5-930E1CC120E3}" destId="{4B28BA2D-18CB-4650-B968-4304595885B6}" srcOrd="2" destOrd="0" presId="urn:microsoft.com/office/officeart/2018/2/layout/IconLabelList"/>
    <dgm:cxn modelId="{60563A87-8638-4FC1-BE0B-6337D7216759}" type="presParOf" srcId="{4B28BA2D-18CB-4650-B968-4304595885B6}" destId="{D08FB760-C766-4078-B244-6D3383AE9376}" srcOrd="0" destOrd="0" presId="urn:microsoft.com/office/officeart/2018/2/layout/IconLabelList"/>
    <dgm:cxn modelId="{432B62FE-B0D2-4681-B9C2-B70A1012D404}" type="presParOf" srcId="{4B28BA2D-18CB-4650-B968-4304595885B6}" destId="{01BB73B2-4DA9-4FEC-911E-D9911FABA5E5}" srcOrd="1" destOrd="0" presId="urn:microsoft.com/office/officeart/2018/2/layout/IconLabelList"/>
    <dgm:cxn modelId="{1E509132-655E-4F31-BFCC-3C065E3A6FA5}" type="presParOf" srcId="{4B28BA2D-18CB-4650-B968-4304595885B6}" destId="{4AA7C4A7-5FE9-4660-A82B-1FE9B783EE71}" srcOrd="2" destOrd="0" presId="urn:microsoft.com/office/officeart/2018/2/layout/IconLabelList"/>
    <dgm:cxn modelId="{0122F818-009A-4216-8B82-0B8AFA259D56}" type="presParOf" srcId="{01CE1E42-CA26-4697-9CE5-930E1CC120E3}" destId="{3A123388-0CF5-4E5F-85C4-754D87650DF6}" srcOrd="3" destOrd="0" presId="urn:microsoft.com/office/officeart/2018/2/layout/IconLabelList"/>
    <dgm:cxn modelId="{003387DF-33DE-4AAC-B078-5125AC5D4A37}" type="presParOf" srcId="{01CE1E42-CA26-4697-9CE5-930E1CC120E3}" destId="{068DCEFE-DEB3-4910-80C3-438E83B27B7C}" srcOrd="4" destOrd="0" presId="urn:microsoft.com/office/officeart/2018/2/layout/IconLabelList"/>
    <dgm:cxn modelId="{58832158-46CF-4238-9A37-E5FFA13065D2}" type="presParOf" srcId="{068DCEFE-DEB3-4910-80C3-438E83B27B7C}" destId="{A3880829-8E68-446C-A3E7-029B601D15CD}" srcOrd="0" destOrd="0" presId="urn:microsoft.com/office/officeart/2018/2/layout/IconLabelList"/>
    <dgm:cxn modelId="{B0773E35-F78A-43EA-AD48-98F43B8E8660}" type="presParOf" srcId="{068DCEFE-DEB3-4910-80C3-438E83B27B7C}" destId="{70A33A39-544F-454D-BF35-A0FF56BBC390}" srcOrd="1" destOrd="0" presId="urn:microsoft.com/office/officeart/2018/2/layout/IconLabelList"/>
    <dgm:cxn modelId="{B3D3C7E6-33B4-4E43-A02F-D4D536B1FEC4}" type="presParOf" srcId="{068DCEFE-DEB3-4910-80C3-438E83B27B7C}" destId="{29A747F1-82F2-4619-A87C-D651354A7B5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7C2FD-DB31-4DA2-BCD2-4E5A94B0341E}">
      <dsp:nvSpPr>
        <dsp:cNvPr id="0" name=""/>
        <dsp:cNvSpPr/>
      </dsp:nvSpPr>
      <dsp:spPr>
        <a:xfrm>
          <a:off x="0" y="429240"/>
          <a:ext cx="6900512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Taking many photographs of an object from a variety of angels and stitching them together to create a 3D model.</a:t>
          </a:r>
        </a:p>
      </dsp:txBody>
      <dsp:txXfrm>
        <a:off x="0" y="429240"/>
        <a:ext cx="6900512" cy="1842750"/>
      </dsp:txXfrm>
    </dsp:sp>
    <dsp:sp modelId="{17F1B507-CB1B-4C8A-9ED6-523852CDBCAE}">
      <dsp:nvSpPr>
        <dsp:cNvPr id="0" name=""/>
        <dsp:cNvSpPr/>
      </dsp:nvSpPr>
      <dsp:spPr>
        <a:xfrm>
          <a:off x="345025" y="45480"/>
          <a:ext cx="4830358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3D photogrammetry</a:t>
          </a:r>
        </a:p>
      </dsp:txBody>
      <dsp:txXfrm>
        <a:off x="382492" y="82947"/>
        <a:ext cx="4755424" cy="692586"/>
      </dsp:txXfrm>
    </dsp:sp>
    <dsp:sp modelId="{B650FD36-FAB8-4343-9FF2-426E9A5E0A2B}">
      <dsp:nvSpPr>
        <dsp:cNvPr id="0" name=""/>
        <dsp:cNvSpPr/>
      </dsp:nvSpPr>
      <dsp:spPr>
        <a:xfrm>
          <a:off x="0" y="2796150"/>
          <a:ext cx="6900512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72CBC-75F9-447A-999F-12AA22514ED0}">
      <dsp:nvSpPr>
        <dsp:cNvPr id="0" name=""/>
        <dsp:cNvSpPr/>
      </dsp:nvSpPr>
      <dsp:spPr>
        <a:xfrm>
          <a:off x="345025" y="2412390"/>
          <a:ext cx="4830358" cy="76752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High Performance Computing</a:t>
          </a:r>
        </a:p>
      </dsp:txBody>
      <dsp:txXfrm>
        <a:off x="382492" y="2449857"/>
        <a:ext cx="4755424" cy="692586"/>
      </dsp:txXfrm>
    </dsp:sp>
    <dsp:sp modelId="{1414691E-7954-4E9B-A1C7-D52199EFAB77}">
      <dsp:nvSpPr>
        <dsp:cNvPr id="0" name=""/>
        <dsp:cNvSpPr/>
      </dsp:nvSpPr>
      <dsp:spPr>
        <a:xfrm>
          <a:off x="0" y="3975510"/>
          <a:ext cx="6900512" cy="1515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541528" rIns="53555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Improve students' engagement level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Teach computer science classes online </a:t>
          </a:r>
        </a:p>
      </dsp:txBody>
      <dsp:txXfrm>
        <a:off x="0" y="3975510"/>
        <a:ext cx="6900512" cy="1515150"/>
      </dsp:txXfrm>
    </dsp:sp>
    <dsp:sp modelId="{006953F0-1760-4FF3-A69D-190B6F355157}">
      <dsp:nvSpPr>
        <dsp:cNvPr id="0" name=""/>
        <dsp:cNvSpPr/>
      </dsp:nvSpPr>
      <dsp:spPr>
        <a:xfrm>
          <a:off x="345025" y="3591750"/>
          <a:ext cx="4830358" cy="7675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Computer science education </a:t>
          </a:r>
        </a:p>
      </dsp:txBody>
      <dsp:txXfrm>
        <a:off x="382492" y="3629217"/>
        <a:ext cx="4755424" cy="692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95E12-C8C7-4636-B8E9-10F203DED7E1}">
      <dsp:nvSpPr>
        <dsp:cNvPr id="0" name=""/>
        <dsp:cNvSpPr/>
      </dsp:nvSpPr>
      <dsp:spPr>
        <a:xfrm>
          <a:off x="0" y="3400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E12E0D-831E-4660-846C-C70156AE00DB}">
      <dsp:nvSpPr>
        <dsp:cNvPr id="0" name=""/>
        <dsp:cNvSpPr/>
      </dsp:nvSpPr>
      <dsp:spPr>
        <a:xfrm>
          <a:off x="219097" y="166365"/>
          <a:ext cx="398359" cy="398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9E9464-C95B-4B5C-B960-621D185225A9}">
      <dsp:nvSpPr>
        <dsp:cNvPr id="0" name=""/>
        <dsp:cNvSpPr/>
      </dsp:nvSpPr>
      <dsp:spPr>
        <a:xfrm>
          <a:off x="836555" y="3400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High-Performance Computing(HPC) is a computing technique to process computational problems, and complex data and to perform scientific simulations.</a:t>
          </a:r>
          <a:endParaRPr lang="en-US" sz="1900" kern="1200"/>
        </a:p>
      </dsp:txBody>
      <dsp:txXfrm>
        <a:off x="836555" y="3400"/>
        <a:ext cx="9679044" cy="724290"/>
      </dsp:txXfrm>
    </dsp:sp>
    <dsp:sp modelId="{28A15255-BB50-4210-8098-33F3ED576142}">
      <dsp:nvSpPr>
        <dsp:cNvPr id="0" name=""/>
        <dsp:cNvSpPr/>
      </dsp:nvSpPr>
      <dsp:spPr>
        <a:xfrm>
          <a:off x="0" y="908763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CE62F-4D95-4E58-A478-C5FDA53008A0}">
      <dsp:nvSpPr>
        <dsp:cNvPr id="0" name=""/>
        <dsp:cNvSpPr/>
      </dsp:nvSpPr>
      <dsp:spPr>
        <a:xfrm>
          <a:off x="219097" y="1071728"/>
          <a:ext cx="398359" cy="398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5EA8E-43A3-4203-85F7-4352877C25BC}">
      <dsp:nvSpPr>
        <dsp:cNvPr id="0" name=""/>
        <dsp:cNvSpPr/>
      </dsp:nvSpPr>
      <dsp:spPr>
        <a:xfrm>
          <a:off x="836555" y="90876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Faster computation: </a:t>
          </a:r>
          <a:r>
            <a:rPr lang="en-US" sz="1900" b="0" i="0" kern="1200"/>
            <a:t>HPC systems can process large and complex calculations and processes faster end efficiently than the traditional approach. </a:t>
          </a:r>
          <a:endParaRPr lang="en-US" sz="1900" kern="1200"/>
        </a:p>
      </dsp:txBody>
      <dsp:txXfrm>
        <a:off x="836555" y="908763"/>
        <a:ext cx="9679044" cy="724290"/>
      </dsp:txXfrm>
    </dsp:sp>
    <dsp:sp modelId="{407A5905-12F9-45E3-B612-6F88C23B0C7D}">
      <dsp:nvSpPr>
        <dsp:cNvPr id="0" name=""/>
        <dsp:cNvSpPr/>
      </dsp:nvSpPr>
      <dsp:spPr>
        <a:xfrm>
          <a:off x="0" y="1814126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6F800-D4EA-4A16-90E8-0DF678829874}">
      <dsp:nvSpPr>
        <dsp:cNvPr id="0" name=""/>
        <dsp:cNvSpPr/>
      </dsp:nvSpPr>
      <dsp:spPr>
        <a:xfrm>
          <a:off x="219097" y="1977092"/>
          <a:ext cx="398359" cy="398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BEEF0F-48F7-4C1D-A2B1-65B756ABF51B}">
      <dsp:nvSpPr>
        <dsp:cNvPr id="0" name=""/>
        <dsp:cNvSpPr/>
      </dsp:nvSpPr>
      <dsp:spPr>
        <a:xfrm>
          <a:off x="836555" y="1814126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Scalability: </a:t>
          </a:r>
          <a:r>
            <a:rPr lang="en-US" sz="1900" b="0" i="0" kern="1200"/>
            <a:t>HPC systems are more scalable because they can handle many processors and computing nodes according to their applications. </a:t>
          </a:r>
          <a:endParaRPr lang="en-US" sz="1900" kern="1200"/>
        </a:p>
      </dsp:txBody>
      <dsp:txXfrm>
        <a:off x="836555" y="1814126"/>
        <a:ext cx="9679044" cy="724290"/>
      </dsp:txXfrm>
    </dsp:sp>
    <dsp:sp modelId="{2209EB49-B63D-4FD7-92FD-D813AA881E9F}">
      <dsp:nvSpPr>
        <dsp:cNvPr id="0" name=""/>
        <dsp:cNvSpPr/>
      </dsp:nvSpPr>
      <dsp:spPr>
        <a:xfrm>
          <a:off x="0" y="2719489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5D20B2-89C3-423F-9165-A3FC4074E078}">
      <dsp:nvSpPr>
        <dsp:cNvPr id="0" name=""/>
        <dsp:cNvSpPr/>
      </dsp:nvSpPr>
      <dsp:spPr>
        <a:xfrm>
          <a:off x="219097" y="2882455"/>
          <a:ext cx="398359" cy="398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9CDCD-F2ED-494C-9896-CF3BBC177E0B}">
      <dsp:nvSpPr>
        <dsp:cNvPr id="0" name=""/>
        <dsp:cNvSpPr/>
      </dsp:nvSpPr>
      <dsp:spPr>
        <a:xfrm>
          <a:off x="836555" y="2719489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Parallel processing: </a:t>
          </a:r>
          <a:r>
            <a:rPr lang="en-US" sz="1900" b="0" i="0" u="sng" kern="1200"/>
            <a:t>HPC systems </a:t>
          </a:r>
          <a:r>
            <a:rPr lang="en-US" sz="1900" b="0" i="0" kern="1200"/>
            <a:t>make use of parallel processing to divide the computations into smaller tasks so that they can be processed simultaneously. </a:t>
          </a:r>
          <a:endParaRPr lang="en-US" sz="1900" kern="1200"/>
        </a:p>
      </dsp:txBody>
      <dsp:txXfrm>
        <a:off x="836555" y="2719489"/>
        <a:ext cx="9679044" cy="724290"/>
      </dsp:txXfrm>
    </dsp:sp>
    <dsp:sp modelId="{F648DC4F-4AE9-422A-A0A3-F985A12C97D2}">
      <dsp:nvSpPr>
        <dsp:cNvPr id="0" name=""/>
        <dsp:cNvSpPr/>
      </dsp:nvSpPr>
      <dsp:spPr>
        <a:xfrm>
          <a:off x="0" y="3624853"/>
          <a:ext cx="10515600" cy="724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EDA7A0-9728-4E10-8DE5-6E3D65621AB7}">
      <dsp:nvSpPr>
        <dsp:cNvPr id="0" name=""/>
        <dsp:cNvSpPr/>
      </dsp:nvSpPr>
      <dsp:spPr>
        <a:xfrm>
          <a:off x="219097" y="3787818"/>
          <a:ext cx="398359" cy="398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DE7556-8C4B-492C-8B00-215A274DCE67}">
      <dsp:nvSpPr>
        <dsp:cNvPr id="0" name=""/>
        <dsp:cNvSpPr/>
      </dsp:nvSpPr>
      <dsp:spPr>
        <a:xfrm>
          <a:off x="836555" y="3624853"/>
          <a:ext cx="9679044" cy="724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54" tIns="76654" rIns="76654" bIns="7665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Improved accuracy:</a:t>
          </a:r>
          <a:r>
            <a:rPr lang="en-US" sz="1900" b="0" i="0" kern="1200"/>
            <a:t> HPC system performs and gives more accurate simulations and calculations. </a:t>
          </a:r>
          <a:endParaRPr lang="en-US" sz="1900" kern="1200"/>
        </a:p>
      </dsp:txBody>
      <dsp:txXfrm>
        <a:off x="836555" y="3624853"/>
        <a:ext cx="9679044" cy="7242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CB1A47-46CF-4CD0-BFC2-7FC4406DE4B0}">
      <dsp:nvSpPr>
        <dsp:cNvPr id="0" name=""/>
        <dsp:cNvSpPr/>
      </dsp:nvSpPr>
      <dsp:spPr>
        <a:xfrm>
          <a:off x="576520" y="778498"/>
          <a:ext cx="617203" cy="617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A2EE6-44AC-4FFB-8FEB-14D321AB6129}">
      <dsp:nvSpPr>
        <dsp:cNvPr id="0" name=""/>
        <dsp:cNvSpPr/>
      </dsp:nvSpPr>
      <dsp:spPr>
        <a:xfrm>
          <a:off x="3403" y="1491552"/>
          <a:ext cx="1763437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Empowering Future Innovators</a:t>
          </a:r>
        </a:p>
      </dsp:txBody>
      <dsp:txXfrm>
        <a:off x="3403" y="1491552"/>
        <a:ext cx="1763437" cy="396773"/>
      </dsp:txXfrm>
    </dsp:sp>
    <dsp:sp modelId="{220B50A3-7140-4DBE-90E3-A3652B51FFEA}">
      <dsp:nvSpPr>
        <dsp:cNvPr id="0" name=""/>
        <dsp:cNvSpPr/>
      </dsp:nvSpPr>
      <dsp:spPr>
        <a:xfrm>
          <a:off x="3403" y="1932907"/>
          <a:ext cx="1763437" cy="1074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Equipping undergraduates with HPC skills empowers them to tackle complex scientific challenges and drive innovation in their respective fields.</a:t>
          </a:r>
        </a:p>
      </dsp:txBody>
      <dsp:txXfrm>
        <a:off x="3403" y="1932907"/>
        <a:ext cx="1763437" cy="1074673"/>
      </dsp:txXfrm>
    </dsp:sp>
    <dsp:sp modelId="{0B92B1BA-1E14-43D9-8C92-4E788D6C1365}">
      <dsp:nvSpPr>
        <dsp:cNvPr id="0" name=""/>
        <dsp:cNvSpPr/>
      </dsp:nvSpPr>
      <dsp:spPr>
        <a:xfrm>
          <a:off x="2648559" y="778498"/>
          <a:ext cx="617203" cy="617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867A82-DDEB-448B-8E89-93C79827AE1C}">
      <dsp:nvSpPr>
        <dsp:cNvPr id="0" name=""/>
        <dsp:cNvSpPr/>
      </dsp:nvSpPr>
      <dsp:spPr>
        <a:xfrm>
          <a:off x="2075442" y="1491552"/>
          <a:ext cx="1763437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Enhancing Research Capabilities</a:t>
          </a:r>
        </a:p>
      </dsp:txBody>
      <dsp:txXfrm>
        <a:off x="2075442" y="1491552"/>
        <a:ext cx="1763437" cy="396773"/>
      </dsp:txXfrm>
    </dsp:sp>
    <dsp:sp modelId="{B41B8614-84C1-4FEE-BC52-04323BFCFF28}">
      <dsp:nvSpPr>
        <dsp:cNvPr id="0" name=""/>
        <dsp:cNvSpPr/>
      </dsp:nvSpPr>
      <dsp:spPr>
        <a:xfrm>
          <a:off x="2075442" y="1932907"/>
          <a:ext cx="1763437" cy="1074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HPC allows students to perform simulations, data analysis, and modeling at a scale that is otherwise unattainable, enabling deeper insights and more impactful research outcomes.</a:t>
          </a:r>
        </a:p>
      </dsp:txBody>
      <dsp:txXfrm>
        <a:off x="2075442" y="1932907"/>
        <a:ext cx="1763437" cy="1074673"/>
      </dsp:txXfrm>
    </dsp:sp>
    <dsp:sp modelId="{5CF007BD-5FF7-484D-B128-9F2715BDD471}">
      <dsp:nvSpPr>
        <dsp:cNvPr id="0" name=""/>
        <dsp:cNvSpPr/>
      </dsp:nvSpPr>
      <dsp:spPr>
        <a:xfrm>
          <a:off x="4720598" y="778498"/>
          <a:ext cx="617203" cy="617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F522C1-EF14-42FD-A142-333EFFEEA3A7}">
      <dsp:nvSpPr>
        <dsp:cNvPr id="0" name=""/>
        <dsp:cNvSpPr/>
      </dsp:nvSpPr>
      <dsp:spPr>
        <a:xfrm>
          <a:off x="4147481" y="1491552"/>
          <a:ext cx="1763437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Preparation for Real-World Demands</a:t>
          </a:r>
        </a:p>
      </dsp:txBody>
      <dsp:txXfrm>
        <a:off x="4147481" y="1491552"/>
        <a:ext cx="1763437" cy="396773"/>
      </dsp:txXfrm>
    </dsp:sp>
    <dsp:sp modelId="{C7798B0B-5C89-4FEB-BDDC-F61B7CA01EF7}">
      <dsp:nvSpPr>
        <dsp:cNvPr id="0" name=""/>
        <dsp:cNvSpPr/>
      </dsp:nvSpPr>
      <dsp:spPr>
        <a:xfrm>
          <a:off x="4147481" y="1932907"/>
          <a:ext cx="1763437" cy="1074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HPC becomes increasingly prevalent across industries, students with HPC proficiency are better prepared for the job market and industry demands.</a:t>
          </a:r>
        </a:p>
      </dsp:txBody>
      <dsp:txXfrm>
        <a:off x="4147481" y="1932907"/>
        <a:ext cx="1763437" cy="1074673"/>
      </dsp:txXfrm>
    </dsp:sp>
    <dsp:sp modelId="{6BCE0776-D062-4DFF-9CEC-50C4E9F0E8FD}">
      <dsp:nvSpPr>
        <dsp:cNvPr id="0" name=""/>
        <dsp:cNvSpPr/>
      </dsp:nvSpPr>
      <dsp:spPr>
        <a:xfrm>
          <a:off x="6792637" y="778498"/>
          <a:ext cx="617203" cy="617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054694-3EF7-46F6-B5E9-667908ADEBE8}">
      <dsp:nvSpPr>
        <dsp:cNvPr id="0" name=""/>
        <dsp:cNvSpPr/>
      </dsp:nvSpPr>
      <dsp:spPr>
        <a:xfrm>
          <a:off x="6219520" y="1491552"/>
          <a:ext cx="1763437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Interdisciplinary Collaboration</a:t>
          </a:r>
        </a:p>
      </dsp:txBody>
      <dsp:txXfrm>
        <a:off x="6219520" y="1491552"/>
        <a:ext cx="1763437" cy="396773"/>
      </dsp:txXfrm>
    </dsp:sp>
    <dsp:sp modelId="{A5B182B0-1EFA-4388-832C-B70637FF05A9}">
      <dsp:nvSpPr>
        <dsp:cNvPr id="0" name=""/>
        <dsp:cNvSpPr/>
      </dsp:nvSpPr>
      <dsp:spPr>
        <a:xfrm>
          <a:off x="6219520" y="1932907"/>
          <a:ext cx="1763437" cy="1074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HPC proficiency encourages collaboration between STEM disciplines, promoting a holistic approach to problem-solving and fostering innovation at the intersection of fields.</a:t>
          </a:r>
        </a:p>
      </dsp:txBody>
      <dsp:txXfrm>
        <a:off x="6219520" y="1932907"/>
        <a:ext cx="1763437" cy="1074673"/>
      </dsp:txXfrm>
    </dsp:sp>
    <dsp:sp modelId="{36D6249D-0C03-400C-A1FA-6981FA293692}">
      <dsp:nvSpPr>
        <dsp:cNvPr id="0" name=""/>
        <dsp:cNvSpPr/>
      </dsp:nvSpPr>
      <dsp:spPr>
        <a:xfrm>
          <a:off x="8864676" y="778498"/>
          <a:ext cx="617203" cy="61720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D5CB9-3F34-4853-8920-86371C2BD8BA}">
      <dsp:nvSpPr>
        <dsp:cNvPr id="0" name=""/>
        <dsp:cNvSpPr/>
      </dsp:nvSpPr>
      <dsp:spPr>
        <a:xfrm>
          <a:off x="8291559" y="1491552"/>
          <a:ext cx="1763437" cy="3967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Global Research Participation</a:t>
          </a:r>
        </a:p>
      </dsp:txBody>
      <dsp:txXfrm>
        <a:off x="8291559" y="1491552"/>
        <a:ext cx="1763437" cy="396773"/>
      </dsp:txXfrm>
    </dsp:sp>
    <dsp:sp modelId="{260D24FC-B92B-4A64-828D-4946E61BF971}">
      <dsp:nvSpPr>
        <dsp:cNvPr id="0" name=""/>
        <dsp:cNvSpPr/>
      </dsp:nvSpPr>
      <dsp:spPr>
        <a:xfrm>
          <a:off x="8291559" y="1932907"/>
          <a:ext cx="1763437" cy="1074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HPC skills enable students to engage in international research collaborations and contribute to solving global challenges.</a:t>
          </a:r>
        </a:p>
      </dsp:txBody>
      <dsp:txXfrm>
        <a:off x="8291559" y="1932907"/>
        <a:ext cx="1763437" cy="10746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A6EE3-27CD-4B5B-B7B1-AFE6A69EB940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C5F48-6B5E-43B0-8F47-4D64F4E9EC54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hlinkClick xmlns:r="http://schemas.openxmlformats.org/officeDocument/2006/relationships" r:id="rId3"/>
            </a:rPr>
            <a:t>Xiaoyuansuo51@webster.edu</a:t>
          </a:r>
          <a:endParaRPr lang="en-US" sz="1800" kern="1200"/>
        </a:p>
      </dsp:txBody>
      <dsp:txXfrm>
        <a:off x="285097" y="2346338"/>
        <a:ext cx="2832300" cy="720000"/>
      </dsp:txXfrm>
    </dsp:sp>
    <dsp:sp modelId="{D08FB760-C766-4078-B244-6D3383AE9376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C4A7-5FE9-4660-A82B-1FE9B783EE71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314-246-2359</a:t>
          </a:r>
        </a:p>
      </dsp:txBody>
      <dsp:txXfrm>
        <a:off x="3613050" y="2346338"/>
        <a:ext cx="2832300" cy="720000"/>
      </dsp:txXfrm>
    </dsp:sp>
    <dsp:sp modelId="{A3880829-8E68-446C-A3E7-029B601D15CD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747F1-82F2-4619-A87C-D651354A7B55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Webster University, St.Louis, MO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D76E95-3BBF-4731-82A8-B75A1FCA2560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75C74-828A-4279-B906-3298DBC80C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26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0c1cd191f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0c1cd191f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4f5d45fa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4f5d45fa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f5d45fa0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24f5d45fa0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c0fd0913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c0fd09133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last updated January 2023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c0fd0913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c0fd0913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c0fd0913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c0fd0913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0fd0913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0fd0913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c0fd0913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c0fd09133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c1cd191f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c1cd191f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c1cd191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c1cd191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example file name in parens?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c1cd191f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c1cd191f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0fd0913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0fd0913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c1cd191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0c1cd191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4f5d45fa0c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24f5d45fa0c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4f5d45fa0c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24f5d45fa0c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f5d45fa0c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g24f5d45fa0c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f5d45fa0c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g24f5d45fa0c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f5d45fa0c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24f5d45fa0c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c0fd0913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c0fd09133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1729f994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1729f994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d806c36ad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d806c36ad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c0fd0913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c0fd0913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c0fd0913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c0fd09133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c0fd0913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c0fd0913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c0fd0913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c0fd0913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9088-77C6-2177-5808-46D24D1C7A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1F534-E0DF-86E9-EBB3-AEC89597B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AD016-D6A0-E661-7460-36FC5D408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C94E7-0861-DB72-F675-15AD34BFF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E0DC-5C92-298B-951A-2EC70C12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7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935A-866A-84CA-41E4-805781A3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F382A-B2C8-AE7B-5C87-B1E40C8FC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1E4F5-AB98-2A7E-EFA2-9070003B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C50D-C0AA-25A3-7B23-B9A025FA3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ADCB3-3FFF-7A91-347E-6F2B3259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CF1D7E-C382-AEB9-BE82-9E5BE3545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45463-F473-1146-B180-9B0292EB7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BB75A-8C13-6E41-90A1-9C73E8745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05442-CD72-9D50-9329-3F3536B69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A5BDE-BF92-DF0E-5337-14E8D480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1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00" y="6727600"/>
            <a:ext cx="12192000" cy="130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4"/>
          <p:cNvSpPr txBox="1"/>
          <p:nvPr/>
        </p:nvSpPr>
        <p:spPr>
          <a:xfrm>
            <a:off x="176900" y="6254233"/>
            <a:ext cx="2115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latin typeface="Open Sans"/>
                <a:ea typeface="Open Sans"/>
                <a:cs typeface="Open Sans"/>
                <a:sym typeface="Open Sans"/>
              </a:rPr>
              <a:t>OSG New User Training</a:t>
            </a:r>
            <a:endParaRPr sz="1333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7726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156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6443200" y="1688233"/>
            <a:ext cx="5333200" cy="44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6" name="Google Shape;36;p5"/>
          <p:cNvSpPr txBox="1"/>
          <p:nvPr/>
        </p:nvSpPr>
        <p:spPr>
          <a:xfrm>
            <a:off x="176900" y="6254233"/>
            <a:ext cx="2115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latin typeface="Open Sans"/>
                <a:ea typeface="Open Sans"/>
                <a:cs typeface="Open Sans"/>
                <a:sym typeface="Open Sans"/>
              </a:rPr>
              <a:t>OSG New User Training</a:t>
            </a:r>
            <a:endParaRPr sz="1333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530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7" y="3429200"/>
            <a:ext cx="12192000" cy="342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15600" y="1086400"/>
            <a:ext cx="11428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430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5" name="Google Shape;45;p7"/>
          <p:cNvSpPr txBox="1"/>
          <p:nvPr/>
        </p:nvSpPr>
        <p:spPr>
          <a:xfrm>
            <a:off x="176900" y="6254233"/>
            <a:ext cx="2115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latin typeface="Open Sans"/>
                <a:ea typeface="Open Sans"/>
                <a:cs typeface="Open Sans"/>
                <a:sym typeface="Open Sans"/>
              </a:rPr>
              <a:t>OSG New User Training</a:t>
            </a:r>
            <a:endParaRPr sz="1333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776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42AF-71B9-66D3-F28A-2891DB00B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E8818-3D39-21BA-93E7-3C42AB276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02CB-8206-5BA1-5A16-7AFB7FFB9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5C745-EC3C-8BA7-CA30-247B512AD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B82EB-D44C-3739-A5BE-7E403C63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B46DF-8AD7-24C1-E744-089DA04B5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B47931-6143-24E3-589E-30E409C77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2A95-B856-3C2D-9EA1-D5B4E3CF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31778-5287-7DA2-8368-BEFE6AA88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BC1B5-B995-25C3-5EFB-AADB410D2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4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32AC-3FCD-47A5-40D4-42225C28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A1C3B-6C13-E821-7609-66913466C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54FD9-9E5E-E569-F942-93A5A9644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A5AFF-4649-36E2-DF36-FE06C818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05769-1741-F1B4-F652-B3D48AFD3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866DF-F869-B950-25AD-5444B0A6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7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B2809-FB73-F234-0C9E-D9A5A9D3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4AF66-4736-C881-9B90-57C061753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BFAF4-CED3-5AFB-11AA-F1AD79CD8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3B6AF0-47CB-257C-D168-5BFF72213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08789F-411E-84D8-B61D-B6CFC9388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BC0FBF-CF20-827F-2665-4AE4B9207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9F93A4-A7ED-A5D7-B790-8FB639AC8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07C6FB-A5F3-72E7-2129-B691E356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0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AF53-6C60-34C7-8B58-2EAB403C2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9CA298-C7E9-3D4E-B8E2-21FA5329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C2F67-1E1A-9EF0-3C9D-A0777B24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2618-F3E5-34CA-2E40-B41B98B9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0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68371-5345-6DB1-FA55-0AD13170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10665-A114-FBAD-4999-490F57C9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A37DF-BFAD-1C4D-229A-9802DEDDA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EFFCA-22DC-E022-65D5-A13259EAF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39BF4-55C3-9BB1-7ACD-A23382091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56277-B5A5-40C7-E561-A32651072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B1E47-CCF7-C071-A9EC-74C14935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1C902-ACB1-4177-26EF-675D34D6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E437B-ABA9-B7B2-ECE1-3A52CF61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6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1215-4C16-0F87-FDB2-1CB767CC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A25E7-1473-431F-9B34-4C37E24B4B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5FF78-64CF-CEC0-6DB6-2C77AC506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960FE-5B6F-4FFD-17B7-E3D81F1B2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C9F75B-590A-A09E-CE1D-0B4FB5CFC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F13AB-3EFF-314D-3354-9A01570A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1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C6570-EAEC-3C8D-0FD5-DC2BE0534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4DF08-CA9D-F278-81C2-B5BD8B7D7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AE87D-2804-8ED1-5CDF-BA1CA2467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46BF9-201B-4C25-A80A-F02FE1A70B0E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3F3EF-58CC-864F-0F9D-7E5B23F93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5AB086-C013-588C-93D3-A2D635ACC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94517-EA12-45C9-8386-B285557DF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world/2020/jan/16/indian-bakers-rise-to-task-of-making-worlds-longest-cak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xiaoyuansuo51@webster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ter.edu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co.fnal.gov/event/22127/timetable/#20200831.detailed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indico.cern.ch/event/759388/timetable/#20190319.detailed" TargetMode="External"/><Relationship Id="rId4" Type="http://schemas.openxmlformats.org/officeDocument/2006/relationships/hyperlink" Target="https://opensciencegrid.org/user-school-2019/#materials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book.ospool.osg-htc.org/hub/login?next=%2Fhub%2Fuser%2Forcid%253A0000-0003-2473-0705%2Flab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1BFD2-B3A4-2DF7-2434-23B34F3126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Introduction to High Performance Computing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6307-C1F8-10F6-0DC7-2096555B4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Xiaoyuan Suo</a:t>
            </a:r>
            <a:br>
              <a:rPr lang="en-US" dirty="0"/>
            </a:br>
            <a:r>
              <a:rPr lang="en-US" dirty="0"/>
              <a:t>Webster University</a:t>
            </a:r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AB575E6B-E17B-BEDF-0C55-EB9716E231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3" r="2325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3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Big Problems</a:t>
            </a:r>
            <a:endParaRPr/>
          </a:p>
        </p:txBody>
      </p:sp>
      <p:sp>
        <p:nvSpPr>
          <p:cNvPr id="296" name="Google Shape;296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97" name="Google Shape;297;p4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>
                <a:solidFill>
                  <a:srgbClr val="000000"/>
                </a:solidFill>
              </a:rPr>
              <a:t>How do you solve a big computational problem?</a:t>
            </a:r>
            <a:endParaRPr sz="2400" dirty="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>
                <a:solidFill>
                  <a:srgbClr val="000000"/>
                </a:solidFill>
              </a:rPr>
              <a:t>E.g.</a:t>
            </a:r>
            <a:endParaRPr sz="2400" dirty="0">
              <a:solidFill>
                <a:srgbClr val="000000"/>
              </a:solidFill>
            </a:endParaRPr>
          </a:p>
          <a:p>
            <a:pPr indent="-457189">
              <a:spcBef>
                <a:spcPts val="2133"/>
              </a:spcBef>
              <a:buClr>
                <a:srgbClr val="000000"/>
              </a:buClr>
              <a:buSzPts val="1800"/>
              <a:buChar char="-"/>
            </a:pPr>
            <a:r>
              <a:rPr lang="en" sz="2400" dirty="0">
                <a:solidFill>
                  <a:srgbClr val="000000"/>
                </a:solidFill>
              </a:rPr>
              <a:t>Lots of data</a:t>
            </a:r>
            <a:endParaRPr sz="2400" dirty="0">
              <a:solidFill>
                <a:srgbClr val="000000"/>
              </a:solidFill>
            </a:endParaRPr>
          </a:p>
          <a:p>
            <a:pPr indent="-457189">
              <a:buClr>
                <a:srgbClr val="000000"/>
              </a:buClr>
              <a:buSzPts val="1800"/>
              <a:buChar char="-"/>
            </a:pPr>
            <a:r>
              <a:rPr lang="en" sz="2400" dirty="0">
                <a:solidFill>
                  <a:srgbClr val="000000"/>
                </a:solidFill>
              </a:rPr>
              <a:t>Thousands of parameters</a:t>
            </a:r>
            <a:endParaRPr sz="2400" dirty="0">
              <a:solidFill>
                <a:srgbClr val="000000"/>
              </a:solidFill>
            </a:endParaRPr>
          </a:p>
          <a:p>
            <a:pPr indent="-457189">
              <a:buClr>
                <a:srgbClr val="000000"/>
              </a:buClr>
              <a:buSzPts val="1800"/>
              <a:buChar char="-"/>
            </a:pPr>
            <a:r>
              <a:rPr lang="en" sz="2400" dirty="0">
                <a:solidFill>
                  <a:srgbClr val="000000"/>
                </a:solidFill>
              </a:rPr>
              <a:t>Many grid points </a:t>
            </a:r>
            <a:endParaRPr sz="2400" dirty="0">
              <a:solidFill>
                <a:srgbClr val="000000"/>
              </a:solidFill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5207000" y="613900"/>
            <a:ext cx="5602000" cy="359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Big problem</a:t>
            </a:r>
            <a:endParaRPr sz="2400" b="1"/>
          </a:p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7083701" y="5031901"/>
            <a:ext cx="1848567" cy="1411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42"/>
          <p:cNvCxnSpPr>
            <a:stCxn id="298" idx="2"/>
            <a:endCxn id="299" idx="0"/>
          </p:cNvCxnSpPr>
          <p:nvPr/>
        </p:nvCxnSpPr>
        <p:spPr>
          <a:xfrm>
            <a:off x="8008000" y="4205100"/>
            <a:ext cx="0" cy="826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1" name="Google Shape;301;p42"/>
          <p:cNvSpPr/>
          <p:nvPr/>
        </p:nvSpPr>
        <p:spPr>
          <a:xfrm>
            <a:off x="5079984" y="613900"/>
            <a:ext cx="5856000" cy="3591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Big problem</a:t>
            </a:r>
            <a:endParaRPr sz="2400" b="1"/>
          </a:p>
        </p:txBody>
      </p:sp>
      <p:sp>
        <p:nvSpPr>
          <p:cNvPr id="302" name="Google Shape;302;p42"/>
          <p:cNvSpPr txBox="1"/>
          <p:nvPr/>
        </p:nvSpPr>
        <p:spPr>
          <a:xfrm>
            <a:off x="8109600" y="4317967"/>
            <a:ext cx="731600" cy="9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? ?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643467" y="759247"/>
            <a:ext cx="3402902" cy="9158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defTabSz="822960"/>
            <a:r>
              <a:rPr lang="en-US" sz="288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Big Solution</a:t>
            </a:r>
            <a:endParaRPr lang="en-US"/>
          </a:p>
        </p:txBody>
      </p:sp>
      <p:sp>
        <p:nvSpPr>
          <p:cNvPr id="308" name="Google Shape;308;p43"/>
          <p:cNvSpPr txBox="1">
            <a:spLocks noGrp="1"/>
          </p:cNvSpPr>
          <p:nvPr>
            <p:ph type="body" idx="1"/>
          </p:nvPr>
        </p:nvSpPr>
        <p:spPr>
          <a:xfrm>
            <a:off x="643467" y="1769938"/>
            <a:ext cx="3402902" cy="385298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defTabSz="822960">
              <a:buNone/>
            </a:pPr>
            <a:r>
              <a:rPr lang="en-US" sz="216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To solve a big problem, use more computers.</a:t>
            </a:r>
          </a:p>
          <a:p>
            <a:pPr marL="0" indent="0" defTabSz="822960">
              <a:spcBef>
                <a:spcPts val="1920"/>
              </a:spcBef>
              <a:buNone/>
            </a:pPr>
            <a:r>
              <a:rPr lang="en-US" sz="216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There are different ways to do this: </a:t>
            </a:r>
          </a:p>
          <a:p>
            <a:pPr marL="548627" indent="-411470" defTabSz="822960">
              <a:spcBef>
                <a:spcPts val="192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-"/>
            </a:pPr>
            <a:r>
              <a:rPr lang="en-US" sz="216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High throughput computing</a:t>
            </a:r>
          </a:p>
          <a:p>
            <a:pPr marL="548627" indent="-411470" defTabSz="822960">
              <a:buClr>
                <a:srgbClr val="000000"/>
              </a:buClr>
              <a:buSzPts val="1800"/>
              <a:buFont typeface="Arial" panose="020B0604020202020204" pitchFamily="34" charset="0"/>
              <a:buChar char="-"/>
            </a:pPr>
            <a:r>
              <a:rPr lang="en-US" sz="2160" kern="120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High performance computing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309" name="Google Shape;309;p43"/>
          <p:cNvSpPr txBox="1">
            <a:spLocks noGrp="1"/>
          </p:cNvSpPr>
          <p:nvPr>
            <p:ph type="sldNum" idx="12"/>
          </p:nvPr>
        </p:nvSpPr>
        <p:spPr>
          <a:xfrm>
            <a:off x="10533162" y="5737103"/>
            <a:ext cx="664947" cy="4769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defTabSz="822960">
              <a:spcAft>
                <a:spcPts val="600"/>
              </a:spcAft>
            </a:pPr>
            <a:fld id="{00000000-1234-1234-1234-123412341234}" type="slidenum">
              <a:rPr lang="en" sz="108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822960">
                <a:spcAft>
                  <a:spcPts val="600"/>
                </a:spcAft>
              </a:pPr>
              <a:t>11</a:t>
            </a:fld>
            <a:endParaRPr lang="en"/>
          </a:p>
        </p:txBody>
      </p:sp>
      <p:sp>
        <p:nvSpPr>
          <p:cNvPr id="310" name="Google Shape;310;p43"/>
          <p:cNvSpPr/>
          <p:nvPr/>
        </p:nvSpPr>
        <p:spPr>
          <a:xfrm>
            <a:off x="4998346" y="643908"/>
            <a:ext cx="5322488" cy="3264023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822960">
              <a:spcAft>
                <a:spcPts val="600"/>
              </a:spcAft>
            </a:pPr>
            <a:r>
              <a:rPr lang="en-US" sz="216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Big problem</a:t>
            </a:r>
            <a:endParaRPr lang="en-US" sz="2400" b="1"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5982740" y="4236163"/>
            <a:ext cx="984399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7051964" y="4236163"/>
            <a:ext cx="984399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8121188" y="4236163"/>
            <a:ext cx="984399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5982740" y="4987637"/>
            <a:ext cx="984399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7051964" y="4987637"/>
            <a:ext cx="984399" cy="75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8121188" y="4987637"/>
            <a:ext cx="984399" cy="751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/>
          <p:nvPr/>
        </p:nvSpPr>
        <p:spPr>
          <a:xfrm>
            <a:off x="5139436" y="3112769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8" name="Google Shape;318;p43"/>
          <p:cNvSpPr/>
          <p:nvPr/>
        </p:nvSpPr>
        <p:spPr>
          <a:xfrm>
            <a:off x="5139436" y="2318880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9" name="Google Shape;319;p43"/>
          <p:cNvSpPr/>
          <p:nvPr/>
        </p:nvSpPr>
        <p:spPr>
          <a:xfrm>
            <a:off x="5139436" y="731101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0" name="Google Shape;320;p43"/>
          <p:cNvSpPr/>
          <p:nvPr/>
        </p:nvSpPr>
        <p:spPr>
          <a:xfrm>
            <a:off x="5139436" y="1524991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1" name="Google Shape;321;p43"/>
          <p:cNvSpPr/>
          <p:nvPr/>
        </p:nvSpPr>
        <p:spPr>
          <a:xfrm>
            <a:off x="5982740" y="3119192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2" name="Google Shape;322;p43"/>
          <p:cNvSpPr/>
          <p:nvPr/>
        </p:nvSpPr>
        <p:spPr>
          <a:xfrm>
            <a:off x="5982740" y="2325303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" name="Google Shape;323;p43"/>
          <p:cNvSpPr/>
          <p:nvPr/>
        </p:nvSpPr>
        <p:spPr>
          <a:xfrm>
            <a:off x="5982740" y="73752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" name="Google Shape;324;p43"/>
          <p:cNvSpPr/>
          <p:nvPr/>
        </p:nvSpPr>
        <p:spPr>
          <a:xfrm>
            <a:off x="5982740" y="153141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" name="Google Shape;325;p43"/>
          <p:cNvSpPr/>
          <p:nvPr/>
        </p:nvSpPr>
        <p:spPr>
          <a:xfrm>
            <a:off x="9416423" y="3119192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" name="Google Shape;326;p43"/>
          <p:cNvSpPr/>
          <p:nvPr/>
        </p:nvSpPr>
        <p:spPr>
          <a:xfrm>
            <a:off x="9416423" y="2325303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" name="Google Shape;327;p43"/>
          <p:cNvSpPr/>
          <p:nvPr/>
        </p:nvSpPr>
        <p:spPr>
          <a:xfrm>
            <a:off x="9416423" y="73752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8" name="Google Shape;328;p43"/>
          <p:cNvSpPr/>
          <p:nvPr/>
        </p:nvSpPr>
        <p:spPr>
          <a:xfrm>
            <a:off x="9416423" y="153141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9" name="Google Shape;329;p43"/>
          <p:cNvSpPr/>
          <p:nvPr/>
        </p:nvSpPr>
        <p:spPr>
          <a:xfrm>
            <a:off x="8573211" y="3119192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43"/>
          <p:cNvSpPr/>
          <p:nvPr/>
        </p:nvSpPr>
        <p:spPr>
          <a:xfrm>
            <a:off x="8573211" y="2325303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" name="Google Shape;331;p43"/>
          <p:cNvSpPr/>
          <p:nvPr/>
        </p:nvSpPr>
        <p:spPr>
          <a:xfrm>
            <a:off x="8573211" y="73752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2" name="Google Shape;332;p43"/>
          <p:cNvSpPr/>
          <p:nvPr/>
        </p:nvSpPr>
        <p:spPr>
          <a:xfrm>
            <a:off x="8573211" y="153141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3" name="Google Shape;333;p43"/>
          <p:cNvSpPr/>
          <p:nvPr/>
        </p:nvSpPr>
        <p:spPr>
          <a:xfrm>
            <a:off x="6826043" y="3119192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4" name="Google Shape;334;p43"/>
          <p:cNvSpPr/>
          <p:nvPr/>
        </p:nvSpPr>
        <p:spPr>
          <a:xfrm>
            <a:off x="6826043" y="73752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5" name="Google Shape;335;p43"/>
          <p:cNvSpPr/>
          <p:nvPr/>
        </p:nvSpPr>
        <p:spPr>
          <a:xfrm>
            <a:off x="7699628" y="3119192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6" name="Google Shape;336;p43"/>
          <p:cNvSpPr/>
          <p:nvPr/>
        </p:nvSpPr>
        <p:spPr>
          <a:xfrm>
            <a:off x="7699628" y="737524"/>
            <a:ext cx="758382" cy="695123"/>
          </a:xfrm>
          <a:prstGeom prst="rect">
            <a:avLst/>
          </a:prstGeom>
          <a:solidFill>
            <a:srgbClr val="7F6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37" name="Google Shape;337;p43"/>
          <p:cNvCxnSpPr>
            <a:stCxn id="333" idx="2"/>
            <a:endCxn id="312" idx="0"/>
          </p:cNvCxnSpPr>
          <p:nvPr/>
        </p:nvCxnSpPr>
        <p:spPr>
          <a:xfrm>
            <a:off x="7205233" y="3814315"/>
            <a:ext cx="338836" cy="4217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43"/>
          <p:cNvCxnSpPr>
            <a:endCxn id="315" idx="0"/>
          </p:cNvCxnSpPr>
          <p:nvPr/>
        </p:nvCxnSpPr>
        <p:spPr>
          <a:xfrm flipH="1">
            <a:off x="7544163" y="3814436"/>
            <a:ext cx="534794" cy="11732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43"/>
          <p:cNvCxnSpPr>
            <a:stCxn id="321" idx="2"/>
            <a:endCxn id="311" idx="0"/>
          </p:cNvCxnSpPr>
          <p:nvPr/>
        </p:nvCxnSpPr>
        <p:spPr>
          <a:xfrm>
            <a:off x="6361931" y="3814315"/>
            <a:ext cx="113067" cy="4217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43"/>
          <p:cNvCxnSpPr>
            <a:stCxn id="329" idx="2"/>
            <a:endCxn id="313" idx="0"/>
          </p:cNvCxnSpPr>
          <p:nvPr/>
        </p:nvCxnSpPr>
        <p:spPr>
          <a:xfrm flipH="1">
            <a:off x="8613566" y="3814315"/>
            <a:ext cx="338836" cy="4217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43"/>
          <p:cNvCxnSpPr>
            <a:stCxn id="317" idx="2"/>
            <a:endCxn id="314" idx="0"/>
          </p:cNvCxnSpPr>
          <p:nvPr/>
        </p:nvCxnSpPr>
        <p:spPr>
          <a:xfrm>
            <a:off x="5518627" y="3807892"/>
            <a:ext cx="956157" cy="11797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43"/>
          <p:cNvCxnSpPr>
            <a:stCxn id="325" idx="2"/>
            <a:endCxn id="316" idx="0"/>
          </p:cNvCxnSpPr>
          <p:nvPr/>
        </p:nvCxnSpPr>
        <p:spPr>
          <a:xfrm flipH="1">
            <a:off x="8613323" y="3814315"/>
            <a:ext cx="1182290" cy="11732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" name="Google Shape;343;p43"/>
          <p:cNvSpPr txBox="1"/>
          <p:nvPr/>
        </p:nvSpPr>
        <p:spPr>
          <a:xfrm rot="16200000">
            <a:off x="9410667" y="2619836"/>
            <a:ext cx="3635579" cy="65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822960">
              <a:lnSpc>
                <a:spcPct val="115000"/>
              </a:lnSpc>
              <a:spcAft>
                <a:spcPts val="1920"/>
              </a:spcAft>
            </a:pPr>
            <a:r>
              <a:rPr lang="en-US" sz="960" kern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Idealogo Studio from the Noun Project</a:t>
            </a:r>
            <a:endParaRPr lang="en-US" sz="1067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High </a:t>
            </a:r>
            <a:r>
              <a:rPr lang="en" b="1"/>
              <a:t>Throughput</a:t>
            </a:r>
            <a:r>
              <a:rPr lang="en"/>
              <a:t> Computing (HTC)</a:t>
            </a:r>
            <a:endParaRPr/>
          </a:p>
        </p:txBody>
      </p:sp>
      <p:sp>
        <p:nvSpPr>
          <p:cNvPr id="349" name="Google Shape;349;p44"/>
          <p:cNvSpPr/>
          <p:nvPr/>
        </p:nvSpPr>
        <p:spPr>
          <a:xfrm>
            <a:off x="1199433" y="3367000"/>
            <a:ext cx="1030000" cy="10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1</a:t>
            </a:r>
            <a:endParaRPr sz="2400"/>
          </a:p>
        </p:txBody>
      </p:sp>
      <p:sp>
        <p:nvSpPr>
          <p:cNvPr id="350" name="Google Shape;350;p44"/>
          <p:cNvSpPr/>
          <p:nvPr/>
        </p:nvSpPr>
        <p:spPr>
          <a:xfrm>
            <a:off x="2483533" y="3367000"/>
            <a:ext cx="1030000" cy="100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2</a:t>
            </a:r>
            <a:endParaRPr sz="2400"/>
          </a:p>
        </p:txBody>
      </p:sp>
      <p:sp>
        <p:nvSpPr>
          <p:cNvPr id="351" name="Google Shape;351;p44"/>
          <p:cNvSpPr/>
          <p:nvPr/>
        </p:nvSpPr>
        <p:spPr>
          <a:xfrm>
            <a:off x="3767633" y="3367000"/>
            <a:ext cx="1030000" cy="100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3</a:t>
            </a:r>
            <a:endParaRPr sz="2400"/>
          </a:p>
        </p:txBody>
      </p:sp>
      <p:sp>
        <p:nvSpPr>
          <p:cNvPr id="352" name="Google Shape;352;p44"/>
          <p:cNvSpPr/>
          <p:nvPr/>
        </p:nvSpPr>
        <p:spPr>
          <a:xfrm>
            <a:off x="5051733" y="3367000"/>
            <a:ext cx="1030000" cy="100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...</a:t>
            </a:r>
            <a:endParaRPr sz="2400"/>
          </a:p>
        </p:txBody>
      </p:sp>
      <p:sp>
        <p:nvSpPr>
          <p:cNvPr id="353" name="Google Shape;353;p44"/>
          <p:cNvSpPr/>
          <p:nvPr/>
        </p:nvSpPr>
        <p:spPr>
          <a:xfrm>
            <a:off x="6335833" y="3367000"/>
            <a:ext cx="1030000" cy="100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/>
              <a:t>n</a:t>
            </a:r>
            <a:endParaRPr sz="2400"/>
          </a:p>
        </p:txBody>
      </p:sp>
      <p:cxnSp>
        <p:nvCxnSpPr>
          <p:cNvPr id="354" name="Google Shape;354;p44"/>
          <p:cNvCxnSpPr/>
          <p:nvPr/>
        </p:nvCxnSpPr>
        <p:spPr>
          <a:xfrm flipH="1">
            <a:off x="7619944" y="3367000"/>
            <a:ext cx="14000" cy="1072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5" name="Google Shape;355;p44"/>
          <p:cNvSpPr txBox="1"/>
          <p:nvPr/>
        </p:nvSpPr>
        <p:spPr>
          <a:xfrm>
            <a:off x="8000263" y="3682056"/>
            <a:ext cx="8114800" cy="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time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1806200" y="2418600"/>
            <a:ext cx="8128000" cy="9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 independent* processors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7" name="Google Shape;357;p44"/>
          <p:cNvCxnSpPr/>
          <p:nvPr/>
        </p:nvCxnSpPr>
        <p:spPr>
          <a:xfrm>
            <a:off x="1227667" y="3146933"/>
            <a:ext cx="60820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44"/>
          <p:cNvSpPr/>
          <p:nvPr/>
        </p:nvSpPr>
        <p:spPr>
          <a:xfrm>
            <a:off x="1128900" y="3330233"/>
            <a:ext cx="1128800" cy="10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44"/>
          <p:cNvSpPr/>
          <p:nvPr/>
        </p:nvSpPr>
        <p:spPr>
          <a:xfrm>
            <a:off x="2434133" y="3334600"/>
            <a:ext cx="1128800" cy="10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44"/>
          <p:cNvSpPr/>
          <p:nvPr/>
        </p:nvSpPr>
        <p:spPr>
          <a:xfrm>
            <a:off x="3742933" y="3334600"/>
            <a:ext cx="1128800" cy="10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44"/>
          <p:cNvSpPr/>
          <p:nvPr/>
        </p:nvSpPr>
        <p:spPr>
          <a:xfrm>
            <a:off x="5002333" y="3334600"/>
            <a:ext cx="1128800" cy="10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" name="Google Shape;362;p44"/>
          <p:cNvSpPr/>
          <p:nvPr/>
        </p:nvSpPr>
        <p:spPr>
          <a:xfrm>
            <a:off x="6286433" y="3334600"/>
            <a:ext cx="1128800" cy="1072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44"/>
          <p:cNvSpPr txBox="1"/>
          <p:nvPr/>
        </p:nvSpPr>
        <p:spPr>
          <a:xfrm>
            <a:off x="8829933" y="2015900"/>
            <a:ext cx="2946400" cy="4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>
                <a:latin typeface="Open Sans"/>
                <a:ea typeface="Open Sans"/>
                <a:cs typeface="Open Sans"/>
                <a:sym typeface="Open Sans"/>
              </a:rPr>
              <a:t>Sub-problems are </a:t>
            </a:r>
            <a:r>
              <a:rPr lang="en" sz="2133" b="1">
                <a:latin typeface="Open Sans"/>
                <a:ea typeface="Open Sans"/>
                <a:cs typeface="Open Sans"/>
                <a:sym typeface="Open Sans"/>
              </a:rPr>
              <a:t>separate</a:t>
            </a:r>
            <a:r>
              <a:rPr lang="en" sz="2133"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2133" b="1">
                <a:latin typeface="Open Sans"/>
                <a:ea typeface="Open Sans"/>
                <a:cs typeface="Open Sans"/>
                <a:sym typeface="Open Sans"/>
              </a:rPr>
              <a:t>self-contained with their own input and output</a:t>
            </a:r>
            <a:r>
              <a:rPr lang="en" sz="2133">
                <a:latin typeface="Open Sans"/>
                <a:ea typeface="Open Sans"/>
                <a:cs typeface="Open Sans"/>
                <a:sym typeface="Open Sans"/>
              </a:rPr>
              <a:t>. They can be run on many computers. </a:t>
            </a:r>
            <a:endParaRPr sz="2133">
              <a:latin typeface="Open Sans"/>
              <a:ea typeface="Open Sans"/>
              <a:cs typeface="Open Sans"/>
              <a:sym typeface="Open Sans"/>
            </a:endParaRPr>
          </a:p>
          <a:p>
            <a:endParaRPr sz="2133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2133">
                <a:latin typeface="Open Sans"/>
                <a:ea typeface="Open Sans"/>
                <a:cs typeface="Open Sans"/>
                <a:sym typeface="Open Sans"/>
              </a:rPr>
              <a:t>More scalable.</a:t>
            </a:r>
            <a:endParaRPr sz="2133">
              <a:latin typeface="Open Sans"/>
              <a:ea typeface="Open Sans"/>
              <a:cs typeface="Open Sans"/>
              <a:sym typeface="Open Sans"/>
            </a:endParaRPr>
          </a:p>
          <a:p>
            <a:endParaRPr sz="2133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2133">
                <a:latin typeface="Open Sans"/>
                <a:ea typeface="Open Sans"/>
                <a:cs typeface="Open Sans"/>
                <a:sym typeface="Open Sans"/>
              </a:rPr>
              <a:t>No special programming needed (no MPI). </a:t>
            </a:r>
            <a:endParaRPr sz="2133">
              <a:latin typeface="Open Sans"/>
              <a:ea typeface="Open Sans"/>
              <a:cs typeface="Open Sans"/>
              <a:sym typeface="Open Sans"/>
            </a:endParaRPr>
          </a:p>
          <a:p>
            <a:endParaRPr sz="2133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1143001" y="4642534"/>
            <a:ext cx="1030001" cy="78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2483534" y="4642534"/>
            <a:ext cx="1030001" cy="78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3753668" y="4642534"/>
            <a:ext cx="1030001" cy="78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 rotWithShape="1">
          <a:blip r:embed="rId3">
            <a:alphaModFix/>
          </a:blip>
          <a:srcRect b="23664"/>
          <a:stretch/>
        </p:blipFill>
        <p:spPr>
          <a:xfrm>
            <a:off x="6335834" y="4642534"/>
            <a:ext cx="1030001" cy="786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44"/>
          <p:cNvCxnSpPr/>
          <p:nvPr/>
        </p:nvCxnSpPr>
        <p:spPr>
          <a:xfrm flipH="1">
            <a:off x="1736267" y="4354967"/>
            <a:ext cx="14400" cy="708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44"/>
          <p:cNvCxnSpPr/>
          <p:nvPr/>
        </p:nvCxnSpPr>
        <p:spPr>
          <a:xfrm flipH="1">
            <a:off x="2991333" y="4354967"/>
            <a:ext cx="14400" cy="708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44"/>
          <p:cNvCxnSpPr/>
          <p:nvPr/>
        </p:nvCxnSpPr>
        <p:spPr>
          <a:xfrm flipH="1">
            <a:off x="4275433" y="4354967"/>
            <a:ext cx="14400" cy="708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44"/>
          <p:cNvCxnSpPr/>
          <p:nvPr/>
        </p:nvCxnSpPr>
        <p:spPr>
          <a:xfrm flipH="1">
            <a:off x="6843633" y="4354967"/>
            <a:ext cx="14400" cy="708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 HTC Analogy</a:t>
            </a:r>
            <a:endParaRPr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142800" cy="482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267" dirty="0"/>
              <a:t>One of our favorite HTC examples: baking the world’s largest/longest cake</a:t>
            </a:r>
            <a:endParaRPr sz="2267" dirty="0"/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buNone/>
            </a:pPr>
            <a:endParaRPr sz="2267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br>
              <a:rPr lang="en" sz="2267" dirty="0"/>
            </a:br>
            <a:br>
              <a:rPr lang="en" sz="2267" dirty="0"/>
            </a:br>
            <a:r>
              <a:rPr lang="en" sz="2267" dirty="0"/>
              <a:t>In computational terms: solving a big problem (the world’s longest cake) by executing many small, self-contained tasks (individual cakes) and joining them.</a:t>
            </a:r>
            <a:endParaRPr sz="2267" dirty="0"/>
          </a:p>
        </p:txBody>
      </p:sp>
      <p:sp>
        <p:nvSpPr>
          <p:cNvPr id="378" name="Google Shape;378;p45"/>
          <p:cNvSpPr txBox="1"/>
          <p:nvPr/>
        </p:nvSpPr>
        <p:spPr>
          <a:xfrm>
            <a:off x="336600" y="5869833"/>
            <a:ext cx="12367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>
                <a:latin typeface="Open Sans"/>
                <a:ea typeface="Open Sans"/>
                <a:cs typeface="Open Sans"/>
                <a:sym typeface="Open Sans"/>
              </a:rPr>
              <a:t>Photos: Arun Sankar via </a:t>
            </a:r>
            <a:r>
              <a:rPr lang="en" sz="1333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https://www.theguardian.com/world/2020/jan/16/indian-bakers-rise-to-task-of-making-worlds-longest-cake</a:t>
            </a:r>
            <a:r>
              <a:rPr lang="en" sz="1333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333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967" y="2468273"/>
            <a:ext cx="4469436" cy="2681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9267" y="2468274"/>
            <a:ext cx="4469436" cy="268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0" y="282201"/>
            <a:ext cx="6901032" cy="6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387" name="Google Shape;387;p46"/>
          <p:cNvSpPr/>
          <p:nvPr/>
        </p:nvSpPr>
        <p:spPr>
          <a:xfrm>
            <a:off x="8889433" y="282033"/>
            <a:ext cx="2647200" cy="62656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8" name="Google Shape;388;p46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How do you make the world’s largest cake?</a:t>
            </a:r>
            <a:endParaRPr/>
          </a:p>
        </p:txBody>
      </p:sp>
      <p:sp>
        <p:nvSpPr>
          <p:cNvPr id="389" name="Google Shape;389;p46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000000"/>
                </a:solidFill>
              </a:rPr>
              <a:t>Is it necessary to build a very large oven? 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(the HPC approach - a large singular cluster?)</a:t>
            </a:r>
            <a:endParaRPr sz="2400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Potential issues:</a:t>
            </a:r>
            <a:endParaRPr sz="2400">
              <a:solidFill>
                <a:srgbClr val="000000"/>
              </a:solidFill>
            </a:endParaRPr>
          </a:p>
          <a:p>
            <a:pPr indent="-414856">
              <a:buClr>
                <a:srgbClr val="000000"/>
              </a:buClr>
              <a:buSzPts val="1300"/>
            </a:pPr>
            <a:r>
              <a:rPr lang="en" sz="1733">
                <a:solidFill>
                  <a:srgbClr val="000000"/>
                </a:solidFill>
              </a:rPr>
              <a:t>Expensive to build/maintain</a:t>
            </a:r>
            <a:endParaRPr sz="1733">
              <a:solidFill>
                <a:srgbClr val="000000"/>
              </a:solidFill>
            </a:endParaRPr>
          </a:p>
          <a:p>
            <a:pPr indent="-414856">
              <a:buClr>
                <a:srgbClr val="000000"/>
              </a:buClr>
              <a:buSzPts val="1300"/>
            </a:pPr>
            <a:r>
              <a:rPr lang="en" sz="1733">
                <a:solidFill>
                  <a:srgbClr val="000000"/>
                </a:solidFill>
              </a:rPr>
              <a:t>Wait times could be long</a:t>
            </a:r>
            <a:endParaRPr sz="1733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395" name="Google Shape;395;p47"/>
          <p:cNvSpPr/>
          <p:nvPr/>
        </p:nvSpPr>
        <p:spPr>
          <a:xfrm>
            <a:off x="4622233" y="3880533"/>
            <a:ext cx="4308400" cy="2667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i="1">
                <a:latin typeface="Proxima Nova"/>
                <a:ea typeface="Proxima Nova"/>
                <a:cs typeface="Proxima Nova"/>
                <a:sym typeface="Proxima Nova"/>
              </a:rPr>
              <a:t>HTC is many small ovens working on pieces of the problem independently</a:t>
            </a:r>
            <a:endParaRPr sz="3200" i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0" y="282201"/>
            <a:ext cx="6901032" cy="62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7"/>
          <p:cNvSpPr/>
          <p:nvPr/>
        </p:nvSpPr>
        <p:spPr>
          <a:xfrm>
            <a:off x="4635600" y="3880067"/>
            <a:ext cx="4252000" cy="2667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b="1">
                <a:latin typeface="Proxima Nova"/>
                <a:ea typeface="Proxima Nova"/>
                <a:cs typeface="Proxima Nova"/>
                <a:sym typeface="Proxima Nova"/>
              </a:rPr>
              <a:t>High throughput</a:t>
            </a:r>
            <a:r>
              <a:rPr lang="en" sz="3200">
                <a:latin typeface="Proxima Nova"/>
                <a:ea typeface="Proxima Nova"/>
                <a:cs typeface="Proxima Nova"/>
                <a:sym typeface="Proxima Nova"/>
              </a:rPr>
              <a:t> Many ovens working independently, outputs assembled afterwards</a:t>
            </a:r>
            <a:endParaRPr sz="3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Can the job be split into smaller tasks?</a:t>
            </a:r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000000"/>
                </a:solidFill>
              </a:rPr>
              <a:t>If yes...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2133"/>
              </a:spcBef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</a:rPr>
              <a:t>Can run on diverse ovens (computers) that don’t have to be colocated.</a:t>
            </a:r>
            <a:endParaRPr sz="2400">
              <a:solidFill>
                <a:srgbClr val="000000"/>
              </a:solidFill>
            </a:endParaRPr>
          </a:p>
          <a:p>
            <a:pPr indent="-457189">
              <a:buClr>
                <a:srgbClr val="000000"/>
              </a:buClr>
              <a:buSzPts val="1800"/>
            </a:pPr>
            <a:r>
              <a:rPr lang="en" sz="2400">
                <a:solidFill>
                  <a:srgbClr val="000000"/>
                </a:solidFill>
              </a:rPr>
              <a:t>Easier recovery if one oven (task) fails.</a:t>
            </a:r>
            <a:endParaRPr sz="2400">
              <a:solidFill>
                <a:srgbClr val="000000"/>
              </a:solidFill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HTC on the Open Science Pool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000000"/>
                </a:solidFill>
              </a:rPr>
              <a:t>The OSPool is a good fit for HTC workloads that can be </a:t>
            </a:r>
            <a:r>
              <a:rPr lang="en" b="1" i="1">
                <a:solidFill>
                  <a:srgbClr val="000000"/>
                </a:solidFill>
              </a:rPr>
              <a:t>distributed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b="1" i="1">
                <a:solidFill>
                  <a:srgbClr val="000000"/>
                </a:solidFill>
              </a:rPr>
              <a:t>open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2133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are short/resumable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Because the OSPool backfills other resources, interruptions are possible.  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have a laptop-sized resource profile 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Best for numerous jobs of one (or few) CPUs and &lt;16GB memory, each. 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Individual jobs need/produce less than 20GB of data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Because OSPool resources are distributed across the US (and world) it can be prohibitive for individual jobs that need more than ~20GB of data.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software and data can be ‘open’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Open-source software (no restrictive licensing), unrestricted data (no HIPAA, etc.)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6" name="Google Shape;40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E0CDE-8574-83B2-D54C-4AF011375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 Performance Computing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E5CA7F9-02B0-E1A5-5DAF-CBB5999311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34954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85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3C7-1C4A-1D94-1F5D-30325F1F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High Performance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E341-E191-2279-8692-5AB352BAD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 large-scale, HPC-style computing — for your research, for research you support, for your students </a:t>
            </a:r>
          </a:p>
          <a:p>
            <a:r>
              <a:rPr lang="en-US" dirty="0"/>
              <a:t>Don’t let computing be a barrier to research! </a:t>
            </a:r>
          </a:p>
          <a:p>
            <a:pPr lvl="1"/>
            <a:r>
              <a:rPr lang="en-US" dirty="0"/>
              <a:t>Computing is cheap and plentiful </a:t>
            </a:r>
          </a:p>
          <a:p>
            <a:pPr lvl="1"/>
            <a:r>
              <a:rPr lang="en-US" dirty="0"/>
              <a:t>Push the limits of what you can do </a:t>
            </a:r>
          </a:p>
          <a:p>
            <a:pPr lvl="1"/>
            <a:r>
              <a:rPr lang="en-US" dirty="0"/>
              <a:t>If you run out of science, transcend the boundaries of your science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0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1C82-72FA-B5E7-17EC-4AE1C2B1F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Scale Out Your Computing?</a:t>
            </a:r>
          </a:p>
        </p:txBody>
      </p:sp>
      <p:pic>
        <p:nvPicPr>
          <p:cNvPr id="1026" name="Picture 2" descr="(Computer burns) Are you compiling the linux kernel? Nah, just running intellij.">
            <a:extLst>
              <a:ext uri="{FF2B5EF4-FFF2-40B4-BE49-F238E27FC236}">
                <a16:creationId xmlns:a16="http://schemas.microsoft.com/office/drawing/2014/main" id="{2240FE67-7476-0F92-57EF-A13AB48831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588" y="1825625"/>
            <a:ext cx="72348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82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7FC3B-24B3-2EB7-9876-4258DB14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About me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FD0BE-3831-2136-F724-579C102EE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500"/>
              <a:t>Associate Professor at Webster University, </a:t>
            </a:r>
          </a:p>
          <a:p>
            <a:pPr lvl="1"/>
            <a:r>
              <a:rPr lang="en-US" sz="1500"/>
              <a:t>Computer Science program lead</a:t>
            </a:r>
          </a:p>
          <a:p>
            <a:pPr lvl="1"/>
            <a:r>
              <a:rPr lang="en-US" sz="1500"/>
              <a:t>Data science program lead</a:t>
            </a:r>
          </a:p>
          <a:p>
            <a:r>
              <a:rPr lang="en-US" sz="1500"/>
              <a:t>Ph.D. in Computer Science, </a:t>
            </a:r>
          </a:p>
          <a:p>
            <a:pPr lvl="1"/>
            <a:r>
              <a:rPr lang="en-US" sz="1500"/>
              <a:t>Dissertation: A Task-Centered Visualization Design Environment and a Method for Measuring the Complexity of Visualization Designs</a:t>
            </a:r>
          </a:p>
          <a:p>
            <a:r>
              <a:rPr lang="en-US" sz="1500"/>
              <a:t>Current research project</a:t>
            </a:r>
          </a:p>
          <a:p>
            <a:pPr lvl="1"/>
            <a:r>
              <a:rPr lang="en-US" sz="1500"/>
              <a:t>3D photogrammetry </a:t>
            </a:r>
            <a:br>
              <a:rPr lang="en-US" sz="1500"/>
            </a:br>
            <a:r>
              <a:rPr lang="en-US" sz="1500"/>
              <a:t>Develop a virtual data science lab for midwestern higher education institutions. </a:t>
            </a:r>
          </a:p>
          <a:p>
            <a:pPr lvl="1"/>
            <a:r>
              <a:rPr lang="en-US" sz="1500"/>
              <a:t>Incorporating parallel and distributed computing topics into Lower-Level programming courses. </a:t>
            </a:r>
          </a:p>
          <a:p>
            <a:pPr lvl="1"/>
            <a:r>
              <a:rPr lang="en-US" sz="1500"/>
              <a:t>Teaching and Developing a New Mobile Computing Program</a:t>
            </a:r>
          </a:p>
          <a:p>
            <a:pPr lvl="1"/>
            <a:r>
              <a:rPr lang="en-US" sz="1500"/>
              <a:t>Touch-based visualization system</a:t>
            </a:r>
          </a:p>
          <a:p>
            <a:r>
              <a:rPr lang="en-US" sz="1500">
                <a:hlinkClick r:id="rId2"/>
              </a:rPr>
              <a:t>xiaoyuansuo51@webster.edu</a:t>
            </a:r>
            <a:endParaRPr lang="en-US" sz="1500"/>
          </a:p>
          <a:p>
            <a:pPr lvl="1"/>
            <a:endParaRPr lang="en-US" sz="1500"/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D1E7F34B-369E-3D09-61FC-C73E4174D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5147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42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C9151-3CF4-01AF-71C9-02066C8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O</a:t>
            </a:r>
            <a:r>
              <a:rPr lang="en-US" sz="5400"/>
              <a:t>utline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F789C4F-2C61-2F2D-9117-2DE86DF0A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B00-FBB3-F398-72A2-9CA8A522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Basics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Available Tools</a:t>
            </a:r>
            <a:r>
              <a:rPr lang="en-US" altLang="zh-CN" sz="2200" dirty="0"/>
              <a:t>	</a:t>
            </a:r>
          </a:p>
          <a:p>
            <a:r>
              <a:rPr lang="en-US" altLang="zh-CN" sz="2200" dirty="0"/>
              <a:t>Live Demo</a:t>
            </a:r>
          </a:p>
          <a:p>
            <a:r>
              <a:rPr lang="en-US" altLang="zh-CN" sz="2200" dirty="0"/>
              <a:t>My research in HPC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9432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BC262C6-4848-0E42-03DD-D255B8A58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Top500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146854-D019-5388-695A-0DF8E005E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409" y="1690688"/>
            <a:ext cx="7562995" cy="4022725"/>
          </a:xfrm>
        </p:spPr>
      </p:pic>
    </p:spTree>
    <p:extLst>
      <p:ext uri="{BB962C8B-B14F-4D97-AF65-F5344CB8AC3E}">
        <p14:creationId xmlns:p14="http://schemas.microsoft.com/office/powerpoint/2010/main" val="198301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347B-DAAF-DC51-63F5-F6F7102DB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500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9D31E7-520D-3BE9-4092-C6B3344D3B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868" y="1612088"/>
            <a:ext cx="8626809" cy="5101876"/>
          </a:xfrm>
        </p:spPr>
      </p:pic>
    </p:spTree>
    <p:extLst>
      <p:ext uri="{BB962C8B-B14F-4D97-AF65-F5344CB8AC3E}">
        <p14:creationId xmlns:p14="http://schemas.microsoft.com/office/powerpoint/2010/main" val="3100518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236BD-3E25-EC6A-D57A-EF5F5295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 Five Prominent HPC Facilities in China </a:t>
            </a:r>
            <a:endParaRPr lang="en-US" sz="5400" dirty="0"/>
          </a:p>
        </p:txBody>
      </p:sp>
      <p:pic>
        <p:nvPicPr>
          <p:cNvPr id="5" name="Picture 4" descr="Aerial view of the cityscape">
            <a:extLst>
              <a:ext uri="{FF2B5EF4-FFF2-40B4-BE49-F238E27FC236}">
                <a16:creationId xmlns:a16="http://schemas.microsoft.com/office/drawing/2014/main" id="{BE85C491-442D-13F0-2EEA-B5B0B0D84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2" r="37353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43755-1C25-0DF2-C389-30EA7B48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1200" dirty="0"/>
              <a:t>National Supercomputing Center in Tianjin (NSCC-TJ): </a:t>
            </a:r>
          </a:p>
          <a:p>
            <a:pPr lvl="1"/>
            <a:r>
              <a:rPr lang="en-US" sz="1200" dirty="0"/>
              <a:t>This center houses Tianhe-1A, a supercomputer that was one of the fastest in the world.</a:t>
            </a:r>
          </a:p>
          <a:p>
            <a:r>
              <a:rPr lang="en-US" sz="1200" dirty="0"/>
              <a:t>National Supercomputing Center in Guangzhou (NSCC-GZ): </a:t>
            </a:r>
          </a:p>
          <a:p>
            <a:pPr lvl="1"/>
            <a:r>
              <a:rPr lang="en-US" sz="1200" dirty="0"/>
              <a:t>This center is home to the Tianhe-2, which was once the world's fastest supercomputer.</a:t>
            </a:r>
          </a:p>
          <a:p>
            <a:r>
              <a:rPr lang="en-US" sz="1200" dirty="0"/>
              <a:t>National Supercomputing Center in Wuxi (NSCC-WX): </a:t>
            </a:r>
          </a:p>
          <a:p>
            <a:pPr lvl="1"/>
            <a:r>
              <a:rPr lang="en-US" sz="1200" dirty="0"/>
              <a:t>Hosts the Sunway </a:t>
            </a:r>
            <a:r>
              <a:rPr lang="en-US" sz="1200" dirty="0" err="1"/>
              <a:t>TaihuLight</a:t>
            </a:r>
            <a:r>
              <a:rPr lang="en-US" sz="1200" dirty="0"/>
              <a:t>, one of the most powerful supercomputers globally.</a:t>
            </a:r>
          </a:p>
          <a:p>
            <a:r>
              <a:rPr lang="en-US" sz="1200" dirty="0"/>
              <a:t>Shanghai </a:t>
            </a:r>
            <a:r>
              <a:rPr lang="en-US" sz="1200" dirty="0" err="1"/>
              <a:t>Superintense</a:t>
            </a:r>
            <a:r>
              <a:rPr lang="en-US" sz="1200" dirty="0"/>
              <a:t> Ultrafast Laser Facility (SULF): </a:t>
            </a:r>
          </a:p>
          <a:p>
            <a:pPr lvl="1"/>
            <a:r>
              <a:rPr lang="en-US" sz="1200" dirty="0"/>
              <a:t>While not a conventional supercomputing center, it focuses on intense laser research and applications.</a:t>
            </a:r>
          </a:p>
          <a:p>
            <a:r>
              <a:rPr lang="en-US" sz="1200" dirty="0"/>
              <a:t>Piz </a:t>
            </a:r>
            <a:r>
              <a:rPr lang="en-US" sz="1200" dirty="0" err="1"/>
              <a:t>Daint</a:t>
            </a:r>
            <a:r>
              <a:rPr lang="en-US" sz="1200" dirty="0"/>
              <a:t>, </a:t>
            </a:r>
          </a:p>
          <a:p>
            <a:pPr lvl="1"/>
            <a:r>
              <a:rPr lang="en-US" sz="1200" dirty="0"/>
              <a:t>Swiss National Supercomputing Centre (CSCS) Collaboration: While physically located in Switzerland, Piz </a:t>
            </a:r>
            <a:r>
              <a:rPr lang="en-US" sz="1200" dirty="0" err="1"/>
              <a:t>Daint</a:t>
            </a:r>
            <a:r>
              <a:rPr lang="en-US" sz="1200" dirty="0"/>
              <a:t> is noteworthy for its collaboration between the Swiss CSCS and China's National Supercomputing Center in Guangzhou.</a:t>
            </a:r>
          </a:p>
        </p:txBody>
      </p:sp>
    </p:spTree>
    <p:extLst>
      <p:ext uri="{BB962C8B-B14F-4D97-AF65-F5344CB8AC3E}">
        <p14:creationId xmlns:p14="http://schemas.microsoft.com/office/powerpoint/2010/main" val="193532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151-3CF4-01AF-71C9-02066C8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O</a:t>
            </a:r>
            <a:r>
              <a:rPr lang="en-US" sz="5400"/>
              <a:t>utline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4E01DD43-6AE9-6F76-052D-EC468652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B00-FBB3-F398-72A2-9CA8A522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Basics</a:t>
            </a:r>
          </a:p>
          <a:p>
            <a:r>
              <a:rPr lang="en-US" altLang="zh-CN" sz="2200" dirty="0"/>
              <a:t>Available Tools	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Live Demo</a:t>
            </a:r>
          </a:p>
          <a:p>
            <a:r>
              <a:rPr lang="en-US" altLang="zh-CN" sz="2200" dirty="0"/>
              <a:t>My research in HPC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6155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What is the OSG?</a:t>
            </a:r>
            <a:endParaRPr/>
          </a:p>
        </p:txBody>
      </p:sp>
      <p:sp>
        <p:nvSpPr>
          <p:cNvPr id="208" name="Google Shape;208;p36"/>
          <p:cNvSpPr txBox="1">
            <a:spLocks noGrp="1"/>
          </p:cNvSpPr>
          <p:nvPr>
            <p:ph type="body" idx="1"/>
          </p:nvPr>
        </p:nvSpPr>
        <p:spPr>
          <a:xfrm>
            <a:off x="415600" y="14852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" sz="2267" dirty="0">
                <a:solidFill>
                  <a:srgbClr val="000000"/>
                </a:solidFill>
              </a:rPr>
              <a:t>The </a:t>
            </a:r>
            <a:r>
              <a:rPr lang="en" sz="2267" b="1" dirty="0">
                <a:solidFill>
                  <a:srgbClr val="000000"/>
                </a:solidFill>
              </a:rPr>
              <a:t>OSG Consortium</a:t>
            </a:r>
            <a:r>
              <a:rPr lang="en" sz="2267" dirty="0">
                <a:solidFill>
                  <a:srgbClr val="000000"/>
                </a:solidFill>
              </a:rPr>
              <a:t> builds and operates a </a:t>
            </a:r>
            <a:r>
              <a:rPr lang="en" sz="2267" b="1" dirty="0">
                <a:solidFill>
                  <a:srgbClr val="000000"/>
                </a:solidFill>
              </a:rPr>
              <a:t>set of pools of shared computing and data capacity for distributed high-throughput computing (dHTC).</a:t>
            </a:r>
            <a:endParaRPr sz="2267" b="1" dirty="0">
              <a:solidFill>
                <a:srgbClr val="000000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210" name="Google Shape;210;p36"/>
          <p:cNvSpPr txBox="1"/>
          <p:nvPr/>
        </p:nvSpPr>
        <p:spPr>
          <a:xfrm rot="-5400000">
            <a:off x="10464133" y="3828448"/>
            <a:ext cx="3610400" cy="1167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https://display.opensciencegrid.org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2133"/>
              </a:spcBef>
            </a:pP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Google Shape;211;p36"/>
          <p:cNvPicPr preferRelativeResize="0"/>
          <p:nvPr/>
        </p:nvPicPr>
        <p:blipFill rotWithShape="1">
          <a:blip r:embed="rId3">
            <a:alphaModFix/>
          </a:blip>
          <a:srcRect l="1345" t="11743" r="1189" b="6876"/>
          <a:stretch/>
        </p:blipFill>
        <p:spPr>
          <a:xfrm>
            <a:off x="1729333" y="2785634"/>
            <a:ext cx="8870768" cy="34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800" cy="7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27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Open Science Pool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3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4000000" cy="330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rgbClr val="000000"/>
              </a:buClr>
              <a:buSzPts val="1100"/>
              <a:buNone/>
            </a:pPr>
            <a:r>
              <a:rPr lang="en" sz="2400">
                <a:solidFill>
                  <a:srgbClr val="000000"/>
                </a:solidFill>
              </a:rPr>
              <a:t>One of these pools, the </a:t>
            </a:r>
            <a:r>
              <a:rPr lang="en" sz="2400" b="1">
                <a:solidFill>
                  <a:srgbClr val="000000"/>
                </a:solidFill>
              </a:rPr>
              <a:t>Open Science Pool</a:t>
            </a:r>
            <a:r>
              <a:rPr lang="en" sz="2400">
                <a:solidFill>
                  <a:srgbClr val="000000"/>
                </a:solidFill>
              </a:rPr>
              <a:t> (OSPool) is operated for all US-associated open science.</a:t>
            </a:r>
            <a:endParaRPr/>
          </a:p>
        </p:txBody>
      </p:sp>
      <p:sp>
        <p:nvSpPr>
          <p:cNvPr id="232" name="Google Shape;232;p38"/>
          <p:cNvSpPr/>
          <p:nvPr/>
        </p:nvSpPr>
        <p:spPr>
          <a:xfrm>
            <a:off x="5677300" y="1005833"/>
            <a:ext cx="6952176" cy="5364432"/>
          </a:xfrm>
          <a:prstGeom prst="cloud">
            <a:avLst/>
          </a:prstGeom>
          <a:solidFill>
            <a:srgbClr val="E1EFD8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5822067" y="2176200"/>
            <a:ext cx="5383600" cy="2505600"/>
          </a:xfrm>
          <a:prstGeom prst="ellipse">
            <a:avLst/>
          </a:prstGeom>
          <a:solidFill>
            <a:srgbClr val="B3A77D">
              <a:alpha val="4118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 b="1" u="sng">
                <a:latin typeface="Calibri"/>
                <a:ea typeface="Calibri"/>
                <a:cs typeface="Calibri"/>
                <a:sym typeface="Calibri"/>
              </a:rPr>
              <a:t>OSPool</a:t>
            </a:r>
            <a:endParaRPr sz="2533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 rot="-5400000">
            <a:off x="10362137" y="2742091"/>
            <a:ext cx="332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483869" y="24522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5936953" y="30058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654836" y="3218684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968869" y="16801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831402" y="19546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735836" y="26243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557269" y="3845084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119569" y="37969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852936" y="37373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595418" y="2110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493236" y="26701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836136" y="4793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7955902" y="4793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852936" y="5110300"/>
            <a:ext cx="1115921" cy="8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26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800" cy="70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2700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Open Science Pool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5" name="Google Shape;255;p39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4000000" cy="330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Clr>
                <a:srgbClr val="000000"/>
              </a:buClr>
              <a:buSzPts val="1100"/>
              <a:buNone/>
            </a:pPr>
            <a:r>
              <a:rPr lang="en" sz="2400">
                <a:solidFill>
                  <a:srgbClr val="000000"/>
                </a:solidFill>
              </a:rPr>
              <a:t>One of these pools, the </a:t>
            </a:r>
            <a:r>
              <a:rPr lang="en" sz="2400" b="1">
                <a:solidFill>
                  <a:srgbClr val="000000"/>
                </a:solidFill>
              </a:rPr>
              <a:t>Open Science Pool</a:t>
            </a:r>
            <a:r>
              <a:rPr lang="en" sz="2400">
                <a:solidFill>
                  <a:srgbClr val="000000"/>
                </a:solidFill>
              </a:rPr>
              <a:t> (OSPool) is operated for all US-associated open science.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56" name="Google Shape;256;p39"/>
          <p:cNvSpPr/>
          <p:nvPr/>
        </p:nvSpPr>
        <p:spPr>
          <a:xfrm>
            <a:off x="5677300" y="1005833"/>
            <a:ext cx="6952176" cy="5364432"/>
          </a:xfrm>
          <a:prstGeom prst="cloud">
            <a:avLst/>
          </a:prstGeom>
          <a:solidFill>
            <a:srgbClr val="E1EFD8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822067" y="2176200"/>
            <a:ext cx="5383600" cy="2505600"/>
          </a:xfrm>
          <a:prstGeom prst="ellipse">
            <a:avLst/>
          </a:prstGeom>
          <a:solidFill>
            <a:srgbClr val="B3A77D">
              <a:alpha val="4118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 b="1" u="sng">
                <a:latin typeface="Calibri"/>
                <a:ea typeface="Calibri"/>
                <a:cs typeface="Calibri"/>
                <a:sym typeface="Calibri"/>
              </a:rPr>
              <a:t>OSPool</a:t>
            </a:r>
            <a:endParaRPr sz="2533" b="1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 rot="-5400000">
            <a:off x="10362137" y="2742091"/>
            <a:ext cx="3323200" cy="77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800"/>
            </a:pPr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483869" y="24522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5936953" y="30058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654836" y="3218684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968869" y="16801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831402" y="19546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735836" y="26243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557269" y="3845084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119569" y="37969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852936" y="37373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595418" y="2110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493236" y="26701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836136" y="4793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7955902" y="4793567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852936" y="5110300"/>
            <a:ext cx="1115921" cy="8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2213501" y="3540467"/>
            <a:ext cx="1919201" cy="1455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9"/>
          <p:cNvCxnSpPr>
            <a:stCxn id="273" idx="3"/>
          </p:cNvCxnSpPr>
          <p:nvPr/>
        </p:nvCxnSpPr>
        <p:spPr>
          <a:xfrm rot="10800000" flipH="1">
            <a:off x="4132701" y="3429108"/>
            <a:ext cx="1689200" cy="8392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75" name="Google Shape;275;p39"/>
          <p:cNvSpPr txBox="1"/>
          <p:nvPr/>
        </p:nvSpPr>
        <p:spPr>
          <a:xfrm>
            <a:off x="1648047" y="4663767"/>
            <a:ext cx="3068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39" descr="Address Book outline"/>
          <p:cNvPicPr preferRelativeResize="0"/>
          <p:nvPr/>
        </p:nvPicPr>
        <p:blipFill rotWithShape="1">
          <a:blip r:embed="rId4">
            <a:alphaModFix/>
          </a:blip>
          <a:srcRect l="31936" t="23600" r="27489" b="34532"/>
          <a:stretch/>
        </p:blipFill>
        <p:spPr>
          <a:xfrm>
            <a:off x="2815692" y="3852202"/>
            <a:ext cx="639517" cy="6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27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>
            <a:spLocks noGrp="1"/>
          </p:cNvSpPr>
          <p:nvPr>
            <p:ph type="title"/>
          </p:nvPr>
        </p:nvSpPr>
        <p:spPr>
          <a:xfrm>
            <a:off x="415600" y="562551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OSG Size and Scale</a:t>
            </a:r>
            <a:endParaRPr/>
          </a:p>
        </p:txBody>
      </p:sp>
      <p:sp>
        <p:nvSpPr>
          <p:cNvPr id="283" name="Google Shape;283;p40"/>
          <p:cNvSpPr txBox="1">
            <a:spLocks noGrp="1"/>
          </p:cNvSpPr>
          <p:nvPr>
            <p:ph type="body" idx="1"/>
          </p:nvPr>
        </p:nvSpPr>
        <p:spPr>
          <a:xfrm>
            <a:off x="415600" y="1410951"/>
            <a:ext cx="11360800" cy="78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Bef>
                <a:spcPts val="667"/>
              </a:spcBef>
              <a:buNone/>
            </a:pPr>
            <a:r>
              <a:rPr lang="en" sz="2933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Last 12 months: 109M jobs </a:t>
            </a:r>
            <a:r>
              <a:rPr lang="en" sz="2933">
                <a:solidFill>
                  <a:srgbClr val="E46C0A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2933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2.6B compute hours</a:t>
            </a:r>
            <a:endParaRPr sz="2933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pic>
        <p:nvPicPr>
          <p:cNvPr id="285" name="Google Shape;285;p40"/>
          <p:cNvPicPr preferRelativeResize="0"/>
          <p:nvPr/>
        </p:nvPicPr>
        <p:blipFill rotWithShape="1">
          <a:blip r:embed="rId3">
            <a:alphaModFix/>
          </a:blip>
          <a:srcRect b="2912"/>
          <a:stretch/>
        </p:blipFill>
        <p:spPr>
          <a:xfrm>
            <a:off x="992600" y="2199368"/>
            <a:ext cx="10056131" cy="4128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HTC on the Open Science Pool</a:t>
            </a:r>
            <a:endParaRPr/>
          </a:p>
        </p:txBody>
      </p:sp>
      <p:sp>
        <p:nvSpPr>
          <p:cNvPr id="405" name="Google Shape;405;p48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>
                <a:solidFill>
                  <a:srgbClr val="000000"/>
                </a:solidFill>
              </a:rPr>
              <a:t>The OSPool is a good fit for HTC workloads that can be </a:t>
            </a:r>
            <a:r>
              <a:rPr lang="en" b="1" i="1">
                <a:solidFill>
                  <a:srgbClr val="000000"/>
                </a:solidFill>
              </a:rPr>
              <a:t>distributed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b="1" i="1">
                <a:solidFill>
                  <a:srgbClr val="000000"/>
                </a:solidFill>
              </a:rPr>
              <a:t>open</a:t>
            </a:r>
            <a:r>
              <a:rPr lang="en">
                <a:solidFill>
                  <a:srgbClr val="000000"/>
                </a:solidFill>
              </a:rPr>
              <a:t>: 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2133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are short/resumable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Because the OSPool backfills other resources, interruptions are possible.  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have a laptop-sized resource profile 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Best for numerous jobs of one (or few) CPUs and &lt;16GB memory, each. 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Individual jobs need/produce less than 20GB of data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Because OSPool resources are distributed across the US (and world) it can be prohibitive for individual jobs that need more than ~20GB of data.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Jobs software and data can be ‘open’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Open-source software (no restrictive licensing), unrestricted data (no HIPAA, etc.)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6" name="Google Shape;406;p4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3ED2E57-F860-9E8A-FF8D-9CE4C12AF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9807B-522F-8707-FDA2-A93D43B7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About Webster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2E91-44F9-143F-9945-E389C10D6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>
                <a:hlinkClick r:id="rId3"/>
              </a:rPr>
              <a:t>https://webster.edu/</a:t>
            </a:r>
            <a:endParaRPr lang="en-US" sz="2000"/>
          </a:p>
          <a:p>
            <a:r>
              <a:rPr lang="en-US" sz="2000"/>
              <a:t>Top 20 in Midwest. </a:t>
            </a:r>
          </a:p>
          <a:p>
            <a:r>
              <a:rPr lang="en-US" sz="2000"/>
              <a:t>50+ sites and locations across four continents</a:t>
            </a:r>
          </a:p>
          <a:p>
            <a:r>
              <a:rPr lang="en-US" sz="2000"/>
              <a:t>200+ undergraduate programs</a:t>
            </a:r>
          </a:p>
          <a:p>
            <a:r>
              <a:rPr lang="en-US" sz="2000"/>
              <a:t>STEM graduate programs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937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>
            <a:spLocks noGrp="1"/>
          </p:cNvSpPr>
          <p:nvPr>
            <p:ph type="title"/>
          </p:nvPr>
        </p:nvSpPr>
        <p:spPr>
          <a:xfrm>
            <a:off x="415600" y="264800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What workloads are good for HTC? (OS-Pool)*</a:t>
            </a:r>
            <a:endParaRPr dirty="0"/>
          </a:p>
        </p:txBody>
      </p:sp>
      <p:sp>
        <p:nvSpPr>
          <p:cNvPr id="412" name="Google Shape;412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3601700" y="6217633"/>
            <a:ext cx="8233600" cy="9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* the “less-so, but maybe” column could still be an HTC workload, but one that would run more effectively on a local, dedicated HTC system instead of the OSPool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414" name="Google Shape;414;p49"/>
          <p:cNvGraphicFramePr/>
          <p:nvPr/>
        </p:nvGraphicFramePr>
        <p:xfrm>
          <a:off x="720134" y="1321968"/>
          <a:ext cx="9962499" cy="4653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1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1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675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/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Ideal Jobs!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(up to 10,000 cores across 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Jobs, per user!)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Still Very 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Advantageous!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Less-so, but maybe</a:t>
                      </a:r>
                      <a:endParaRPr sz="16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62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Cores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(GPUs)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(1; non-specific type)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&lt;8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(1; specific GPU type)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&gt;8 (or MPI)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(multiple)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62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Walltime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 hrs*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*or checkpointable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&lt;20 hrs*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*or  checkpointable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&gt;20 hrs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6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RAM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&lt;few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&lt;10s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&gt;10s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Input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&lt;500 MB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&gt;10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0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Output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&lt;10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&gt;10 GB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634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Software</a:t>
                      </a:r>
                      <a:endParaRPr sz="16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‘portable’ (pre-compiled binaries, transferable, containerizable, etc.)</a:t>
                      </a:r>
                      <a:endParaRPr sz="16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other than       </a:t>
                      </a:r>
                      <a:r>
                        <a:rPr lang="en" sz="1600"/>
                        <a:t>→</a:t>
                      </a:r>
                      <a:endParaRPr sz="1600"/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i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Licensed software; non-Linux</a:t>
                      </a:r>
                      <a:endParaRPr sz="1600"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dHTC-Friendly Research Problems*</a:t>
            </a:r>
            <a:endParaRPr/>
          </a:p>
        </p:txBody>
      </p:sp>
      <p:graphicFrame>
        <p:nvGraphicFramePr>
          <p:cNvPr id="420" name="Google Shape;420;p50"/>
          <p:cNvGraphicFramePr/>
          <p:nvPr/>
        </p:nvGraphicFramePr>
        <p:xfrm>
          <a:off x="771933" y="4647801"/>
          <a:ext cx="10524668" cy="15698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631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1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983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RNA/DNA sequence alignment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statistical model optimization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parameter sweep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multiple image/sample analysis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21" name="Google Shape;421;p50"/>
          <p:cNvPicPr preferRelativeResize="0"/>
          <p:nvPr/>
        </p:nvPicPr>
        <p:blipFill rotWithShape="1">
          <a:blip r:embed="rId3">
            <a:alphaModFix/>
          </a:blip>
          <a:srcRect b="14427"/>
          <a:stretch/>
        </p:blipFill>
        <p:spPr>
          <a:xfrm>
            <a:off x="531467" y="2048734"/>
            <a:ext cx="2692968" cy="23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0"/>
          <p:cNvPicPr preferRelativeResize="0"/>
          <p:nvPr/>
        </p:nvPicPr>
        <p:blipFill rotWithShape="1">
          <a:blip r:embed="rId4">
            <a:alphaModFix/>
          </a:blip>
          <a:srcRect b="14140"/>
          <a:stretch/>
        </p:blipFill>
        <p:spPr>
          <a:xfrm>
            <a:off x="3224434" y="2048733"/>
            <a:ext cx="2591633" cy="222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6204567" y="3570497"/>
            <a:ext cx="1008933" cy="85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 rotWithShape="1">
          <a:blip r:embed="rId6">
            <a:alphaModFix/>
          </a:blip>
          <a:srcRect b="16812"/>
          <a:stretch/>
        </p:blipFill>
        <p:spPr>
          <a:xfrm>
            <a:off x="8493668" y="1997300"/>
            <a:ext cx="2591633" cy="21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7069567" y="3570485"/>
            <a:ext cx="1008933" cy="85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7069567" y="2733085"/>
            <a:ext cx="1008933" cy="85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6204567" y="2733085"/>
            <a:ext cx="1008933" cy="85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7069567" y="1906518"/>
            <a:ext cx="1008933" cy="85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0"/>
          <p:cNvPicPr preferRelativeResize="0"/>
          <p:nvPr/>
        </p:nvPicPr>
        <p:blipFill rotWithShape="1">
          <a:blip r:embed="rId5">
            <a:alphaModFix/>
          </a:blip>
          <a:srcRect b="15110"/>
          <a:stretch/>
        </p:blipFill>
        <p:spPr>
          <a:xfrm>
            <a:off x="6204567" y="1906518"/>
            <a:ext cx="1008933" cy="85651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9530611" y="5915475"/>
            <a:ext cx="2497600" cy="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Open Sans"/>
                <a:ea typeface="Open Sans"/>
                <a:cs typeface="Open Sans"/>
                <a:sym typeface="Open Sans"/>
              </a:rPr>
              <a:t>*not exhaustive!</a:t>
            </a:r>
            <a:endParaRPr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77644-2E6A-C2A7-55E1-74942F5A9A6D}"/>
              </a:ext>
            </a:extLst>
          </p:cNvPr>
          <p:cNvSpPr txBox="1"/>
          <p:nvPr/>
        </p:nvSpPr>
        <p:spPr>
          <a:xfrm>
            <a:off x="8495817" y="132534"/>
            <a:ext cx="36961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DNA by Arafat Uddin from the Noun Project</a:t>
            </a:r>
          </a:p>
          <a:p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 by </a:t>
            </a:r>
            <a:r>
              <a:rPr lang="en-US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Shastry</a:t>
            </a: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from the Noun Project</a:t>
            </a:r>
          </a:p>
          <a:p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grid by </a:t>
            </a:r>
            <a:r>
              <a:rPr lang="en-US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Nawicon</a:t>
            </a: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Studio from the Noun Project</a:t>
            </a:r>
          </a:p>
          <a:p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Line Graph by Gonzalo Bravo from the Noun Project</a:t>
            </a:r>
            <a:endParaRPr lang="en-US" sz="1200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OSPool Research Examples</a:t>
            </a:r>
            <a:endParaRPr/>
          </a:p>
        </p:txBody>
      </p:sp>
      <p:sp>
        <p:nvSpPr>
          <p:cNvPr id="438" name="Google Shape;438;p51"/>
          <p:cNvSpPr txBox="1">
            <a:spLocks noGrp="1"/>
          </p:cNvSpPr>
          <p:nvPr>
            <p:ph type="body" idx="1"/>
          </p:nvPr>
        </p:nvSpPr>
        <p:spPr>
          <a:xfrm>
            <a:off x="415600" y="1688433"/>
            <a:ext cx="11360800" cy="440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Researcher talks at 2020 OSG All Hands Meeting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https://indico.fnal.gov/event/22127/timetable/#20200831.detailed</a:t>
            </a:r>
            <a:r>
              <a:rPr lang="en"/>
              <a:t> </a:t>
            </a:r>
            <a:endParaRPr/>
          </a:p>
          <a:p>
            <a:pPr>
              <a:spcBef>
                <a:spcPts val="1333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Researcher talks at 2019 OSG User School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https://opensciencegrid.org/user-school-2019/#materials/</a:t>
            </a:r>
            <a:endParaRPr/>
          </a:p>
          <a:p>
            <a:pPr>
              <a:spcBef>
                <a:spcPts val="1333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Researcher talks at 2019 OSG All Hands Meeting</a:t>
            </a:r>
            <a:endParaRPr>
              <a:solidFill>
                <a:srgbClr val="000000"/>
              </a:solidFill>
            </a:endParaRPr>
          </a:p>
          <a:p>
            <a:pPr lvl="1">
              <a:spcBef>
                <a:spcPts val="0"/>
              </a:spcBef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https://indico.cern.ch/event/759388/timetable/#20190319.detailed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01C-429E-3FD4-8301-B5C8DD2C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Open-Science-Grid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C441-B294-810C-114E-EF9A8E68D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need: </a:t>
            </a:r>
          </a:p>
          <a:p>
            <a:r>
              <a:rPr lang="en-US" dirty="0"/>
              <a:t>Browser</a:t>
            </a:r>
          </a:p>
          <a:p>
            <a:pPr lvl="1"/>
            <a:r>
              <a:rPr lang="en-US" dirty="0">
                <a:hlinkClick r:id="rId2"/>
              </a:rPr>
              <a:t>https://notebook.ospool.osg-htc.org/hub/login?next=%2Fhub%2Fuser%2Forcid%253A0000-0003-2473-0705%2Flab</a:t>
            </a:r>
            <a:endParaRPr lang="en-US" dirty="0"/>
          </a:p>
          <a:p>
            <a:pPr lvl="2"/>
            <a:r>
              <a:rPr lang="en-US" dirty="0"/>
              <a:t>ORCID, </a:t>
            </a:r>
            <a:r>
              <a:rPr lang="en-US" dirty="0" err="1"/>
              <a:t>gmail</a:t>
            </a:r>
            <a:r>
              <a:rPr lang="en-US" dirty="0"/>
              <a:t> account, university subscription, </a:t>
            </a:r>
            <a:r>
              <a:rPr lang="en-US" dirty="0" err="1"/>
              <a:t>facebook</a:t>
            </a:r>
            <a:r>
              <a:rPr lang="en-US" dirty="0"/>
              <a:t>…. </a:t>
            </a:r>
          </a:p>
          <a:p>
            <a:pPr lvl="2"/>
            <a:r>
              <a:rPr lang="en-US" dirty="0"/>
              <a:t>Select “data science” to include Python Libraries</a:t>
            </a:r>
          </a:p>
          <a:p>
            <a:r>
              <a:rPr lang="en-US" dirty="0"/>
              <a:t>Terminal with SSH log in</a:t>
            </a:r>
          </a:p>
        </p:txBody>
      </p:sp>
    </p:spTree>
    <p:extLst>
      <p:ext uri="{BB962C8B-B14F-4D97-AF65-F5344CB8AC3E}">
        <p14:creationId xmlns:p14="http://schemas.microsoft.com/office/powerpoint/2010/main" val="1260680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49" name="Google Shape;449;p53"/>
          <p:cNvSpPr txBox="1"/>
          <p:nvPr/>
        </p:nvSpPr>
        <p:spPr>
          <a:xfrm rot="-5400000">
            <a:off x="10581000" y="2525330"/>
            <a:ext cx="3323200" cy="12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</a:p>
          <a:p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Laptop by Petr </a:t>
            </a:r>
            <a:r>
              <a:rPr lang="en-US" sz="1067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Bilek</a:t>
            </a:r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from NounProject.com</a:t>
            </a:r>
          </a:p>
          <a:p>
            <a:pPr>
              <a:spcBef>
                <a:spcPts val="2133"/>
              </a:spcBef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0" name="Google Shape;450;p53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2755333" y="2801000"/>
            <a:ext cx="1919200" cy="145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00" y="4603033"/>
            <a:ext cx="1604400" cy="16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3"/>
          <p:cNvSpPr txBox="1"/>
          <p:nvPr/>
        </p:nvSpPr>
        <p:spPr>
          <a:xfrm>
            <a:off x="175900" y="2488000"/>
            <a:ext cx="3009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1. Log in to an OSG Access Point*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2800" b="1" dirty="0">
                <a:latin typeface="Calibri"/>
                <a:ea typeface="Calibri"/>
                <a:cs typeface="Calibri"/>
                <a:sym typeface="Calibri"/>
              </a:rPr>
              <a:t>and upload data/software</a:t>
            </a:r>
            <a:endParaRPr sz="2800"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53"/>
          <p:cNvCxnSpPr>
            <a:stCxn id="451" idx="3"/>
            <a:endCxn id="450" idx="2"/>
          </p:cNvCxnSpPr>
          <p:nvPr/>
        </p:nvCxnSpPr>
        <p:spPr>
          <a:xfrm rot="10800000" flipH="1">
            <a:off x="1861100" y="4256833"/>
            <a:ext cx="1854000" cy="1148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5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How It Works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How It Works</a:t>
            </a:r>
            <a:endParaRPr/>
          </a:p>
        </p:txBody>
      </p:sp>
      <p:sp>
        <p:nvSpPr>
          <p:cNvPr id="461" name="Google Shape;461;p5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462" name="Google Shape;462;p54"/>
          <p:cNvSpPr txBox="1"/>
          <p:nvPr/>
        </p:nvSpPr>
        <p:spPr>
          <a:xfrm rot="-5400000">
            <a:off x="10581000" y="2525330"/>
            <a:ext cx="3323200" cy="12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</a:p>
          <a:p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Laptop by Petr </a:t>
            </a:r>
            <a:r>
              <a:rPr lang="en-US" sz="1067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Bilek</a:t>
            </a:r>
            <a:r>
              <a:rPr lang="en-US" sz="1067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from NounProject.com</a:t>
            </a:r>
          </a:p>
          <a:p>
            <a:pPr>
              <a:spcBef>
                <a:spcPts val="2133"/>
              </a:spcBef>
            </a:pPr>
            <a:endParaRPr lang="en-US" sz="2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3" name="Google Shape;463;p54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2755333" y="2801000"/>
            <a:ext cx="1919200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4"/>
          <p:cNvSpPr txBox="1"/>
          <p:nvPr/>
        </p:nvSpPr>
        <p:spPr>
          <a:xfrm>
            <a:off x="2856933" y="5155633"/>
            <a:ext cx="24000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2. Create a job submit file.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4"/>
          <p:cNvSpPr/>
          <p:nvPr/>
        </p:nvSpPr>
        <p:spPr>
          <a:xfrm>
            <a:off x="3680933" y="4462200"/>
            <a:ext cx="548800" cy="701200"/>
          </a:xfrm>
          <a:prstGeom prst="foldedCorner">
            <a:avLst>
              <a:gd name="adj" fmla="val 16667"/>
            </a:avLst>
          </a:prstGeom>
          <a:solidFill>
            <a:srgbClr val="9E9E9E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66" name="Google Shape;466;p54"/>
          <p:cNvCxnSpPr>
            <a:stCxn id="465" idx="0"/>
          </p:cNvCxnSpPr>
          <p:nvPr/>
        </p:nvCxnSpPr>
        <p:spPr>
          <a:xfrm rot="10800000">
            <a:off x="3764133" y="3383400"/>
            <a:ext cx="191200" cy="10788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7" name="Google Shape;467;p54"/>
          <p:cNvSpPr txBox="1"/>
          <p:nvPr/>
        </p:nvSpPr>
        <p:spPr>
          <a:xfrm>
            <a:off x="175900" y="2488000"/>
            <a:ext cx="3009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1. Log in to an OSG Access Point*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and upload data/software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How It Works</a:t>
            </a:r>
            <a:endParaRPr/>
          </a:p>
        </p:txBody>
      </p:sp>
      <p:sp>
        <p:nvSpPr>
          <p:cNvPr id="473" name="Google Shape;473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sp>
        <p:nvSpPr>
          <p:cNvPr id="474" name="Google Shape;474;p55"/>
          <p:cNvSpPr/>
          <p:nvPr/>
        </p:nvSpPr>
        <p:spPr>
          <a:xfrm>
            <a:off x="5677300" y="1005833"/>
            <a:ext cx="6952176" cy="5364432"/>
          </a:xfrm>
          <a:prstGeom prst="cloud">
            <a:avLst/>
          </a:prstGeom>
          <a:solidFill>
            <a:schemeClr val="dk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75" name="Google Shape;475;p55"/>
          <p:cNvCxnSpPr/>
          <p:nvPr/>
        </p:nvCxnSpPr>
        <p:spPr>
          <a:xfrm rot="10800000" flipH="1">
            <a:off x="4374849" y="3566241"/>
            <a:ext cx="1218400" cy="3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55"/>
          <p:cNvSpPr txBox="1"/>
          <p:nvPr/>
        </p:nvSpPr>
        <p:spPr>
          <a:xfrm rot="-5400000">
            <a:off x="10581000" y="2525330"/>
            <a:ext cx="3323200" cy="12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Laptop by Petr Bilek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2133"/>
              </a:spcBef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55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2755333" y="2801000"/>
            <a:ext cx="1919200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5"/>
          <p:cNvSpPr txBox="1"/>
          <p:nvPr/>
        </p:nvSpPr>
        <p:spPr>
          <a:xfrm>
            <a:off x="2856933" y="5155633"/>
            <a:ext cx="24000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2. Create a job submit file.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55"/>
          <p:cNvSpPr/>
          <p:nvPr/>
        </p:nvSpPr>
        <p:spPr>
          <a:xfrm>
            <a:off x="3440533" y="3298633"/>
            <a:ext cx="338800" cy="306400"/>
          </a:xfrm>
          <a:prstGeom prst="foldedCorner">
            <a:avLst>
              <a:gd name="adj" fmla="val 16667"/>
            </a:avLst>
          </a:prstGeom>
          <a:solidFill>
            <a:srgbClr val="9E9E9E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0" name="Google Shape;480;p55"/>
          <p:cNvSpPr txBox="1"/>
          <p:nvPr/>
        </p:nvSpPr>
        <p:spPr>
          <a:xfrm>
            <a:off x="175900" y="2488000"/>
            <a:ext cx="3009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1. Log in to an OSG Access Point*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and upload data/software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5"/>
          <p:cNvSpPr txBox="1"/>
          <p:nvPr/>
        </p:nvSpPr>
        <p:spPr>
          <a:xfrm>
            <a:off x="3304351" y="1989900"/>
            <a:ext cx="3231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3. Submit jobs via HTCondor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How It Works</a:t>
            </a:r>
            <a:endParaRPr/>
          </a:p>
        </p:txBody>
      </p:sp>
      <p:sp>
        <p:nvSpPr>
          <p:cNvPr id="487" name="Google Shape;487;p5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488" name="Google Shape;488;p56"/>
          <p:cNvSpPr/>
          <p:nvPr/>
        </p:nvSpPr>
        <p:spPr>
          <a:xfrm>
            <a:off x="5677300" y="1005833"/>
            <a:ext cx="6952176" cy="5364432"/>
          </a:xfrm>
          <a:prstGeom prst="cloud">
            <a:avLst/>
          </a:prstGeom>
          <a:solidFill>
            <a:schemeClr val="dk1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56"/>
          <p:cNvSpPr txBox="1"/>
          <p:nvPr/>
        </p:nvSpPr>
        <p:spPr>
          <a:xfrm>
            <a:off x="7154267" y="1777884"/>
            <a:ext cx="2796800" cy="8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4. Jobs run on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7599800" y="2670167"/>
            <a:ext cx="3231600" cy="112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133" b="1"/>
              <a:t>OSPool Member Sites</a:t>
            </a:r>
            <a:endParaRPr sz="2133" b="1"/>
          </a:p>
        </p:txBody>
      </p:sp>
      <p:sp>
        <p:nvSpPr>
          <p:cNvPr id="491" name="Google Shape;491;p56"/>
          <p:cNvSpPr txBox="1"/>
          <p:nvPr/>
        </p:nvSpPr>
        <p:spPr>
          <a:xfrm>
            <a:off x="3304351" y="1989900"/>
            <a:ext cx="3231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3. Submit jobs via HTCondor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solidFill>
                <a:srgbClr val="9E9E9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2" name="Google Shape;492;p56"/>
          <p:cNvCxnSpPr/>
          <p:nvPr/>
        </p:nvCxnSpPr>
        <p:spPr>
          <a:xfrm rot="10800000" flipH="1">
            <a:off x="4374849" y="3566241"/>
            <a:ext cx="1218400" cy="38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56"/>
          <p:cNvSpPr txBox="1"/>
          <p:nvPr/>
        </p:nvSpPr>
        <p:spPr>
          <a:xfrm>
            <a:off x="10017333" y="6005833"/>
            <a:ext cx="1919200" cy="9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*talk to the OSG team for details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56"/>
          <p:cNvSpPr txBox="1"/>
          <p:nvPr/>
        </p:nvSpPr>
        <p:spPr>
          <a:xfrm rot="-5400000">
            <a:off x="10581000" y="2525330"/>
            <a:ext cx="3323200" cy="1213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Computer by miracle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1067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Laptop by Petr Bilek from NounProject.com</a:t>
            </a:r>
            <a:endParaRPr sz="1067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spcBef>
                <a:spcPts val="2133"/>
              </a:spcBef>
            </a:pP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5" name="Google Shape;495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2755333" y="2801000"/>
            <a:ext cx="1919200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6"/>
          <p:cNvSpPr/>
          <p:nvPr/>
        </p:nvSpPr>
        <p:spPr>
          <a:xfrm>
            <a:off x="7419984" y="4659467"/>
            <a:ext cx="3009600" cy="846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/>
              <a:t>Other Resources* </a:t>
            </a:r>
            <a:endParaRPr sz="2400" b="1"/>
          </a:p>
          <a:p>
            <a:pPr algn="ctr"/>
            <a:r>
              <a:rPr lang="en" sz="1600" b="1"/>
              <a:t>(Cloud, cluster allocations)</a:t>
            </a:r>
            <a:endParaRPr sz="1600" b="1"/>
          </a:p>
        </p:txBody>
      </p:sp>
      <p:sp>
        <p:nvSpPr>
          <p:cNvPr id="497" name="Google Shape;497;p56"/>
          <p:cNvSpPr txBox="1"/>
          <p:nvPr/>
        </p:nvSpPr>
        <p:spPr>
          <a:xfrm>
            <a:off x="2856933" y="5155633"/>
            <a:ext cx="2400000" cy="11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2. Create a job submit file.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464201" y="2452201"/>
            <a:ext cx="1218399" cy="92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5834467" y="3005800"/>
            <a:ext cx="1218399" cy="92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6654834" y="3218702"/>
            <a:ext cx="1218399" cy="9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866402" y="1680167"/>
            <a:ext cx="1218399" cy="9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831401" y="1876883"/>
            <a:ext cx="1218399" cy="9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633369" y="2624300"/>
            <a:ext cx="1218399" cy="9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9557267" y="3767384"/>
            <a:ext cx="1218399" cy="92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017101" y="3719267"/>
            <a:ext cx="1218399" cy="9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6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8852934" y="3737367"/>
            <a:ext cx="1218399" cy="92411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6"/>
          <p:cNvSpPr/>
          <p:nvPr/>
        </p:nvSpPr>
        <p:spPr>
          <a:xfrm>
            <a:off x="3440533" y="3298633"/>
            <a:ext cx="338800" cy="306400"/>
          </a:xfrm>
          <a:prstGeom prst="foldedCorner">
            <a:avLst>
              <a:gd name="adj" fmla="val 16667"/>
            </a:avLst>
          </a:prstGeom>
          <a:solidFill>
            <a:srgbClr val="9E9E9E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08" name="Google Shape;508;p56"/>
          <p:cNvSpPr txBox="1"/>
          <p:nvPr/>
        </p:nvSpPr>
        <p:spPr>
          <a:xfrm>
            <a:off x="175900" y="2488000"/>
            <a:ext cx="3009600" cy="2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1. Log in to an OSG Access Point*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r>
              <a:rPr lang="en" sz="28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and upload data/software</a:t>
            </a: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5000"/>
              </a:lnSpc>
            </a:pPr>
            <a:endParaRPr sz="28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3483" y="1950168"/>
            <a:ext cx="226688" cy="3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485" y="2705999"/>
            <a:ext cx="338799" cy="3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449" y="2145801"/>
            <a:ext cx="226688" cy="3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0450" y="2894301"/>
            <a:ext cx="226684" cy="3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07667" y="4019063"/>
            <a:ext cx="338800" cy="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41500" y="3991163"/>
            <a:ext cx="338800" cy="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4617" y="3991163"/>
            <a:ext cx="338800" cy="3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5518" y="3259599"/>
            <a:ext cx="338799" cy="33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3685" y="3472499"/>
            <a:ext cx="338799" cy="33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/>
          <p:nvPr/>
        </p:nvSpPr>
        <p:spPr>
          <a:xfrm>
            <a:off x="356211" y="4269543"/>
            <a:ext cx="3112800" cy="1687200"/>
          </a:xfrm>
          <a:prstGeom prst="roundRect">
            <a:avLst>
              <a:gd name="adj" fmla="val 16667"/>
            </a:avLst>
          </a:prstGeom>
          <a:solidFill>
            <a:srgbClr val="FFC000">
              <a:alpha val="41568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HTCondor Job Flow</a:t>
            </a:r>
            <a:endParaRPr sz="4800" b="1">
              <a:solidFill>
                <a:srgbClr val="E691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24" name="Google Shape;524;p57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08768" y="1973333"/>
            <a:ext cx="1919201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7"/>
          <p:cNvSpPr txBox="1"/>
          <p:nvPr/>
        </p:nvSpPr>
        <p:spPr>
          <a:xfrm>
            <a:off x="-176033" y="3100528"/>
            <a:ext cx="438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7"/>
          <p:cNvSpPr txBox="1"/>
          <p:nvPr/>
        </p:nvSpPr>
        <p:spPr>
          <a:xfrm>
            <a:off x="415600" y="4261469"/>
            <a:ext cx="3112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Components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HTCondor Submit File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7" name="Google Shape;527;p57"/>
          <p:cNvSpPr txBox="1"/>
          <p:nvPr/>
        </p:nvSpPr>
        <p:spPr>
          <a:xfrm>
            <a:off x="5070967" y="4398933"/>
            <a:ext cx="87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8" name="Google Shape;528;p57"/>
          <p:cNvSpPr txBox="1"/>
          <p:nvPr/>
        </p:nvSpPr>
        <p:spPr>
          <a:xfrm>
            <a:off x="415600" y="3774274"/>
            <a:ext cx="234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/home/user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57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38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/>
          <p:nvPr/>
        </p:nvSpPr>
        <p:spPr>
          <a:xfrm>
            <a:off x="356211" y="4269543"/>
            <a:ext cx="3112800" cy="1687200"/>
          </a:xfrm>
          <a:prstGeom prst="roundRect">
            <a:avLst>
              <a:gd name="adj" fmla="val 16667"/>
            </a:avLst>
          </a:prstGeom>
          <a:solidFill>
            <a:srgbClr val="FFC000">
              <a:alpha val="411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>
                <a:solidFill>
                  <a:srgbClr val="ED7D3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HTCondor Job Flow</a:t>
            </a:r>
            <a:endParaRPr sz="4800" b="1">
              <a:solidFill>
                <a:srgbClr val="ED7D3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50" name="Google Shape;550;p59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08768" y="1973333"/>
            <a:ext cx="1919201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9"/>
          <p:cNvSpPr txBox="1"/>
          <p:nvPr/>
        </p:nvSpPr>
        <p:spPr>
          <a:xfrm>
            <a:off x="-176033" y="3100528"/>
            <a:ext cx="438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59"/>
          <p:cNvSpPr txBox="1"/>
          <p:nvPr/>
        </p:nvSpPr>
        <p:spPr>
          <a:xfrm>
            <a:off x="415600" y="4261469"/>
            <a:ext cx="3112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Components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HTCondor Submit File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5070967" y="4398933"/>
            <a:ext cx="87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54" name="Google Shape;554;p59"/>
          <p:cNvSpPr txBox="1"/>
          <p:nvPr/>
        </p:nvSpPr>
        <p:spPr>
          <a:xfrm>
            <a:off x="415600" y="3774274"/>
            <a:ext cx="234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/home/user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59"/>
          <p:cNvSpPr txBox="1"/>
          <p:nvPr/>
        </p:nvSpPr>
        <p:spPr>
          <a:xfrm>
            <a:off x="5040216" y="5452365"/>
            <a:ext cx="653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condor_submit SubmitFile.submit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59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39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Google Shape;557;p59"/>
          <p:cNvCxnSpPr/>
          <p:nvPr/>
        </p:nvCxnSpPr>
        <p:spPr>
          <a:xfrm>
            <a:off x="3188967" y="5754000"/>
            <a:ext cx="1894000" cy="0"/>
          </a:xfrm>
          <a:prstGeom prst="straightConnector1">
            <a:avLst/>
          </a:prstGeom>
          <a:noFill/>
          <a:ln w="28575" cap="flat" cmpd="sng">
            <a:solidFill>
              <a:srgbClr val="5A5A5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29175-279E-8B8E-CF0D-E3D345E7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zh-CN" altLang="en-US" sz="5400"/>
              <a:t>我的研究项目</a:t>
            </a:r>
            <a:endParaRPr 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FA1B1A-D410-B7A5-C0DE-4F1487F69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94523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8762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/>
          <p:nvPr/>
        </p:nvSpPr>
        <p:spPr>
          <a:xfrm>
            <a:off x="356211" y="4269543"/>
            <a:ext cx="3112800" cy="1687200"/>
          </a:xfrm>
          <a:prstGeom prst="roundRect">
            <a:avLst>
              <a:gd name="adj" fmla="val 16667"/>
            </a:avLst>
          </a:prstGeom>
          <a:solidFill>
            <a:srgbClr val="FFC000">
              <a:alpha val="415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>
                <a:solidFill>
                  <a:srgbClr val="E69138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HTCondor Job Flow</a:t>
            </a:r>
            <a:endParaRPr sz="4800" b="1">
              <a:solidFill>
                <a:srgbClr val="E69138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536" name="Google Shape;536;p58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08768" y="1973333"/>
            <a:ext cx="1919201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8"/>
          <p:cNvSpPr txBox="1"/>
          <p:nvPr/>
        </p:nvSpPr>
        <p:spPr>
          <a:xfrm>
            <a:off x="-176033" y="3100528"/>
            <a:ext cx="438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58"/>
          <p:cNvSpPr txBox="1"/>
          <p:nvPr/>
        </p:nvSpPr>
        <p:spPr>
          <a:xfrm>
            <a:off x="415600" y="4261469"/>
            <a:ext cx="3112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Components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HTCondor Submit File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9" name="Google Shape;539;p58"/>
          <p:cNvSpPr txBox="1"/>
          <p:nvPr/>
        </p:nvSpPr>
        <p:spPr>
          <a:xfrm>
            <a:off x="5070967" y="4398933"/>
            <a:ext cx="87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0" name="Google Shape;540;p58"/>
          <p:cNvSpPr txBox="1"/>
          <p:nvPr/>
        </p:nvSpPr>
        <p:spPr>
          <a:xfrm>
            <a:off x="415600" y="3774274"/>
            <a:ext cx="234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/home/user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1" name="Google Shape;541;p58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40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8"/>
          <p:cNvSpPr/>
          <p:nvPr/>
        </p:nvSpPr>
        <p:spPr>
          <a:xfrm>
            <a:off x="5071778" y="3493312"/>
            <a:ext cx="2341200" cy="3239661"/>
          </a:xfrm>
          <a:prstGeom prst="foldedCorner">
            <a:avLst>
              <a:gd name="adj" fmla="val 16667"/>
            </a:avLst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Executable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Input Files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Job Resources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Error/Log Files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Number of Jobs</a:t>
            </a:r>
            <a:endParaRPr sz="2400" dirty="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3" name="Google Shape;543;p58"/>
          <p:cNvCxnSpPr/>
          <p:nvPr/>
        </p:nvCxnSpPr>
        <p:spPr>
          <a:xfrm>
            <a:off x="3188967" y="5754000"/>
            <a:ext cx="1894000" cy="0"/>
          </a:xfrm>
          <a:prstGeom prst="straightConnector1">
            <a:avLst/>
          </a:prstGeom>
          <a:noFill/>
          <a:ln w="28575" cap="flat" cmpd="sng">
            <a:solidFill>
              <a:srgbClr val="5A5A5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"/>
          <p:cNvSpPr/>
          <p:nvPr/>
        </p:nvSpPr>
        <p:spPr>
          <a:xfrm>
            <a:off x="356211" y="4269543"/>
            <a:ext cx="3112800" cy="1687200"/>
          </a:xfrm>
          <a:prstGeom prst="roundRect">
            <a:avLst>
              <a:gd name="adj" fmla="val 16667"/>
            </a:avLst>
          </a:prstGeom>
          <a:solidFill>
            <a:srgbClr val="FFC000">
              <a:alpha val="411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0"/>
          <p:cNvSpPr/>
          <p:nvPr/>
        </p:nvSpPr>
        <p:spPr>
          <a:xfrm>
            <a:off x="5743867" y="439767"/>
            <a:ext cx="6448176" cy="6178896"/>
          </a:xfrm>
          <a:prstGeom prst="cloud">
            <a:avLst/>
          </a:prstGeom>
          <a:solidFill>
            <a:srgbClr val="E1EFD8">
              <a:alpha val="42350"/>
            </a:srgb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60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08768" y="1973333"/>
            <a:ext cx="1919201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 txBox="1"/>
          <p:nvPr/>
        </p:nvSpPr>
        <p:spPr>
          <a:xfrm>
            <a:off x="-176033" y="3100528"/>
            <a:ext cx="438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60"/>
          <p:cNvSpPr txBox="1"/>
          <p:nvPr/>
        </p:nvSpPr>
        <p:spPr>
          <a:xfrm>
            <a:off x="415600" y="4261469"/>
            <a:ext cx="3112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Components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HTCondor Submit File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7" name="Google Shape;567;p60"/>
          <p:cNvSpPr txBox="1"/>
          <p:nvPr/>
        </p:nvSpPr>
        <p:spPr>
          <a:xfrm>
            <a:off x="4867767" y="4398933"/>
            <a:ext cx="87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8" name="Google Shape;568;p60"/>
          <p:cNvSpPr/>
          <p:nvPr/>
        </p:nvSpPr>
        <p:spPr>
          <a:xfrm>
            <a:off x="6998859" y="3048783"/>
            <a:ext cx="3890000" cy="2022400"/>
          </a:xfrm>
          <a:prstGeom prst="roundRect">
            <a:avLst>
              <a:gd name="adj" fmla="val 16667"/>
            </a:avLst>
          </a:prstGeom>
          <a:solidFill>
            <a:srgbClr val="F8D7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60"/>
          <p:cNvSpPr txBox="1"/>
          <p:nvPr/>
        </p:nvSpPr>
        <p:spPr>
          <a:xfrm>
            <a:off x="7047900" y="2000457"/>
            <a:ext cx="384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Execute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0"/>
          <p:cNvSpPr txBox="1"/>
          <p:nvPr/>
        </p:nvSpPr>
        <p:spPr>
          <a:xfrm>
            <a:off x="415600" y="3774274"/>
            <a:ext cx="234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/home/user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60"/>
          <p:cNvSpPr txBox="1"/>
          <p:nvPr/>
        </p:nvSpPr>
        <p:spPr>
          <a:xfrm>
            <a:off x="7056700" y="2600947"/>
            <a:ext cx="2488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/condor/scratch</a:t>
            </a:r>
            <a:endParaRPr sz="1867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60"/>
          <p:cNvSpPr txBox="1"/>
          <p:nvPr/>
        </p:nvSpPr>
        <p:spPr>
          <a:xfrm>
            <a:off x="3163860" y="2346797"/>
            <a:ext cx="27832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buClr>
                <a:srgbClr val="000000"/>
              </a:buClr>
              <a:buSzPts val="1800"/>
            </a:pPr>
            <a:r>
              <a:rPr lang="en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Job specifications</a:t>
            </a:r>
            <a:endParaRPr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3" name="Google Shape;573;p60"/>
          <p:cNvSpPr/>
          <p:nvPr/>
        </p:nvSpPr>
        <p:spPr>
          <a:xfrm rot="-1896302">
            <a:off x="1562343" y="3296797"/>
            <a:ext cx="7912823" cy="4381376"/>
          </a:xfrm>
          <a:prstGeom prst="arc">
            <a:avLst>
              <a:gd name="adj1" fmla="val 14413462"/>
              <a:gd name="adj2" fmla="val 18108974"/>
            </a:avLst>
          </a:prstGeom>
          <a:noFill/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0"/>
          <p:cNvSpPr txBox="1"/>
          <p:nvPr/>
        </p:nvSpPr>
        <p:spPr>
          <a:xfrm>
            <a:off x="3898013" y="4043739"/>
            <a:ext cx="2096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2700"/>
            </a:pPr>
            <a:r>
              <a:rPr lang="en" sz="3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HTCondor</a:t>
            </a:r>
            <a:endParaRPr sz="36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60"/>
          <p:cNvSpPr/>
          <p:nvPr/>
        </p:nvSpPr>
        <p:spPr>
          <a:xfrm rot="4624672" flipH="1">
            <a:off x="5423964" y="2993260"/>
            <a:ext cx="189601" cy="110421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60"/>
          <p:cNvSpPr/>
          <p:nvPr/>
        </p:nvSpPr>
        <p:spPr>
          <a:xfrm>
            <a:off x="8380964" y="1270159"/>
            <a:ext cx="1043600" cy="60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60" descr="Logos for Print – Brand and Visual Identity – UW–Madison"/>
          <p:cNvPicPr preferRelativeResize="0"/>
          <p:nvPr/>
        </p:nvPicPr>
        <p:blipFill rotWithShape="1">
          <a:blip r:embed="rId4">
            <a:alphaModFix/>
          </a:blip>
          <a:srcRect l="39286" t="13777" r="40672" b="36663"/>
          <a:stretch/>
        </p:blipFill>
        <p:spPr>
          <a:xfrm>
            <a:off x="8684203" y="1270159"/>
            <a:ext cx="405887" cy="60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0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7965631" y="891127"/>
            <a:ext cx="1919199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0"/>
          <p:cNvSpPr txBox="1"/>
          <p:nvPr/>
        </p:nvSpPr>
        <p:spPr>
          <a:xfrm>
            <a:off x="92456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41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>
                <a:solidFill>
                  <a:srgbClr val="ED7D3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HTCondor Job Flow</a:t>
            </a:r>
            <a:endParaRPr sz="4800" b="1">
              <a:solidFill>
                <a:srgbClr val="ED7D3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1"/>
          <p:cNvSpPr/>
          <p:nvPr/>
        </p:nvSpPr>
        <p:spPr>
          <a:xfrm>
            <a:off x="5743867" y="439767"/>
            <a:ext cx="6448176" cy="6178896"/>
          </a:xfrm>
          <a:prstGeom prst="cloud">
            <a:avLst/>
          </a:prstGeom>
          <a:solidFill>
            <a:srgbClr val="E1EFD8">
              <a:alpha val="42350"/>
            </a:srgbClr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61"/>
          <p:cNvSpPr/>
          <p:nvPr/>
        </p:nvSpPr>
        <p:spPr>
          <a:xfrm>
            <a:off x="356211" y="4269543"/>
            <a:ext cx="3112800" cy="1687200"/>
          </a:xfrm>
          <a:prstGeom prst="roundRect">
            <a:avLst>
              <a:gd name="adj" fmla="val 16667"/>
            </a:avLst>
          </a:prstGeom>
          <a:solidFill>
            <a:srgbClr val="FFC000">
              <a:alpha val="411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" name="Google Shape;587;p61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1008768" y="1973333"/>
            <a:ext cx="1919201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61"/>
          <p:cNvSpPr txBox="1"/>
          <p:nvPr/>
        </p:nvSpPr>
        <p:spPr>
          <a:xfrm>
            <a:off x="-176033" y="3100528"/>
            <a:ext cx="438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Access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61"/>
          <p:cNvSpPr txBox="1"/>
          <p:nvPr/>
        </p:nvSpPr>
        <p:spPr>
          <a:xfrm>
            <a:off x="415600" y="4261468"/>
            <a:ext cx="3112800" cy="178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Job Components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Software/Code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9585" indent="-431789">
              <a:buClr>
                <a:schemeClr val="dk1"/>
              </a:buClr>
              <a:buSzPts val="1100"/>
              <a:buFont typeface="Open Sans"/>
              <a:buChar char="-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HTCondor Submit File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0" name="Google Shape;590;p61"/>
          <p:cNvSpPr txBox="1"/>
          <p:nvPr/>
        </p:nvSpPr>
        <p:spPr>
          <a:xfrm>
            <a:off x="5070967" y="4398933"/>
            <a:ext cx="879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800"/>
            </a:pP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1" name="Google Shape;591;p61"/>
          <p:cNvSpPr/>
          <p:nvPr/>
        </p:nvSpPr>
        <p:spPr>
          <a:xfrm>
            <a:off x="6795659" y="3086105"/>
            <a:ext cx="3890000" cy="2022400"/>
          </a:xfrm>
          <a:prstGeom prst="roundRect">
            <a:avLst>
              <a:gd name="adj" fmla="val 16667"/>
            </a:avLst>
          </a:prstGeom>
          <a:solidFill>
            <a:srgbClr val="F8D7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Software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Scripts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Input Data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Output Data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Log/Error/Out</a:t>
            </a:r>
            <a:endParaRPr sz="20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2" name="Google Shape;592;p61"/>
          <p:cNvSpPr txBox="1"/>
          <p:nvPr/>
        </p:nvSpPr>
        <p:spPr>
          <a:xfrm>
            <a:off x="6844700" y="2000457"/>
            <a:ext cx="384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buClr>
                <a:srgbClr val="000000"/>
              </a:buClr>
              <a:buSzPts val="1800"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OSPool Execute Point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61"/>
          <p:cNvSpPr txBox="1"/>
          <p:nvPr/>
        </p:nvSpPr>
        <p:spPr>
          <a:xfrm>
            <a:off x="415600" y="3774274"/>
            <a:ext cx="2341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/home/user</a:t>
            </a:r>
            <a:endParaRPr sz="20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4" name="Google Shape;594;p61"/>
          <p:cNvSpPr txBox="1"/>
          <p:nvPr/>
        </p:nvSpPr>
        <p:spPr>
          <a:xfrm>
            <a:off x="6751900" y="2600947"/>
            <a:ext cx="2488000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/condor/scratch</a:t>
            </a:r>
            <a:endParaRPr sz="1867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5" name="Google Shape;595;p61"/>
          <p:cNvSpPr/>
          <p:nvPr/>
        </p:nvSpPr>
        <p:spPr>
          <a:xfrm>
            <a:off x="3864301" y="4858153"/>
            <a:ext cx="2973132" cy="1098668"/>
          </a:xfrm>
          <a:custGeom>
            <a:avLst/>
            <a:gdLst/>
            <a:ahLst/>
            <a:cxnLst/>
            <a:rect l="l" t="t" r="r" b="b"/>
            <a:pathLst>
              <a:path w="79730" h="40323" extrusionOk="0">
                <a:moveTo>
                  <a:pt x="79730" y="0"/>
                </a:moveTo>
                <a:cubicBezTo>
                  <a:pt x="74461" y="5881"/>
                  <a:pt x="61401" y="28563"/>
                  <a:pt x="48113" y="35283"/>
                </a:cubicBezTo>
                <a:cubicBezTo>
                  <a:pt x="34825" y="42004"/>
                  <a:pt x="8019" y="39483"/>
                  <a:pt x="0" y="40323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61"/>
          <p:cNvSpPr txBox="1"/>
          <p:nvPr/>
        </p:nvSpPr>
        <p:spPr>
          <a:xfrm>
            <a:off x="3923255" y="4858154"/>
            <a:ext cx="2289200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Output transferred 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500"/>
            </a:pPr>
            <a:r>
              <a:rPr lang="en" sz="2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back</a:t>
            </a:r>
            <a:endParaRPr sz="2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7" name="Google Shape;597;p61"/>
          <p:cNvSpPr/>
          <p:nvPr/>
        </p:nvSpPr>
        <p:spPr>
          <a:xfrm>
            <a:off x="8279364" y="1270159"/>
            <a:ext cx="1043600" cy="602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61"/>
          <p:cNvSpPr txBox="1"/>
          <p:nvPr/>
        </p:nvSpPr>
        <p:spPr>
          <a:xfrm>
            <a:off x="3687647" y="4007139"/>
            <a:ext cx="2096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2700"/>
            </a:pPr>
            <a:r>
              <a:rPr lang="en" sz="3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HTCondor</a:t>
            </a:r>
            <a:endParaRPr sz="36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61" descr="Logos for Print – Brand and Visual Identity – UW–Madison"/>
          <p:cNvPicPr preferRelativeResize="0"/>
          <p:nvPr/>
        </p:nvPicPr>
        <p:blipFill rotWithShape="1">
          <a:blip r:embed="rId4">
            <a:alphaModFix/>
          </a:blip>
          <a:srcRect l="39286" t="13777" r="40672" b="36663"/>
          <a:stretch/>
        </p:blipFill>
        <p:spPr>
          <a:xfrm>
            <a:off x="8582603" y="1270159"/>
            <a:ext cx="405887" cy="60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1"/>
          <p:cNvPicPr preferRelativeResize="0"/>
          <p:nvPr/>
        </p:nvPicPr>
        <p:blipFill rotWithShape="1">
          <a:blip r:embed="rId3">
            <a:alphaModFix/>
          </a:blip>
          <a:srcRect b="24150"/>
          <a:stretch/>
        </p:blipFill>
        <p:spPr>
          <a:xfrm>
            <a:off x="7864031" y="891127"/>
            <a:ext cx="1919199" cy="1455683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1"/>
          <p:cNvSpPr txBox="1"/>
          <p:nvPr/>
        </p:nvSpPr>
        <p:spPr>
          <a:xfrm>
            <a:off x="9448800" y="6492875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r">
              <a:buClr>
                <a:srgbClr val="000000"/>
              </a:buClr>
              <a:buSzPts val="1100"/>
            </a:pPr>
            <a:fld id="{00000000-1234-1234-1234-123412341234}" type="slidenum">
              <a:rPr lang="en" sz="1467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rgbClr val="000000"/>
                </a:buClr>
                <a:buSzPts val="1100"/>
              </a:pPr>
              <a:t>42</a:t>
            </a:fld>
            <a:endParaRPr sz="1467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61"/>
          <p:cNvSpPr/>
          <p:nvPr/>
        </p:nvSpPr>
        <p:spPr>
          <a:xfrm rot="2313758">
            <a:off x="3806917" y="5824282"/>
            <a:ext cx="184160" cy="228015"/>
          </a:xfrm>
          <a:prstGeom prst="rtTriangl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>
                <a:solidFill>
                  <a:srgbClr val="ED7D3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HTCondor Job Flow</a:t>
            </a:r>
            <a:endParaRPr sz="4800" b="1">
              <a:solidFill>
                <a:srgbClr val="ED7D3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151-3CF4-01AF-71C9-02066C8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O</a:t>
            </a:r>
            <a:r>
              <a:rPr lang="en-US" sz="5400"/>
              <a:t>utline</a:t>
            </a: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F789C4F-2C61-2F2D-9117-2DE86DF0A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B00-FBB3-F398-72A2-9CA8A522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Basics</a:t>
            </a:r>
          </a:p>
          <a:p>
            <a:r>
              <a:rPr lang="en-US" altLang="zh-CN" sz="2200" dirty="0"/>
              <a:t>Available Tools	</a:t>
            </a:r>
          </a:p>
          <a:p>
            <a:r>
              <a:rPr lang="en-US" altLang="zh-CN" sz="2200" dirty="0"/>
              <a:t>Live Demo</a:t>
            </a:r>
          </a:p>
          <a:p>
            <a:r>
              <a:rPr lang="en-US" altLang="zh-CN" sz="2200" dirty="0">
                <a:solidFill>
                  <a:srgbClr val="FF0000"/>
                </a:solidFill>
              </a:rPr>
              <a:t>My research in HPC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443621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2338903-BE2B-8771-5AA9-E8B214948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Promoting High Performance Computing in PUIs Research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5B34B4C-F11E-DCFB-4C68-154A116803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8950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11617-883F-3C11-195D-471DF34F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C44F7-5D8F-9ACA-E71E-AA5F27FE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Gravitational Wave Emission from Super massive Black Hole Mergers</a:t>
            </a:r>
          </a:p>
          <a:p>
            <a:r>
              <a:rPr lang="en-US" dirty="0"/>
              <a:t>Pseudo-Jahn-Teller Effect in Saturated Cyclic Organic Molecules</a:t>
            </a:r>
          </a:p>
          <a:p>
            <a:r>
              <a:rPr lang="en-US" dirty="0"/>
              <a:t>Computation of Phase Stability and Magnetic Interactions in Hybrid Organic Inorganic Crystalline Materials</a:t>
            </a:r>
          </a:p>
          <a:p>
            <a:r>
              <a:rPr lang="en-US" dirty="0"/>
              <a:t>Parallelize Massive Security Log Analysis</a:t>
            </a:r>
          </a:p>
          <a:p>
            <a:r>
              <a:rPr lang="en-US" dirty="0"/>
              <a:t>Self-Replicating Sequences and the Shape of Genomes</a:t>
            </a:r>
          </a:p>
          <a:p>
            <a:r>
              <a:rPr lang="en-US" dirty="0"/>
              <a:t>Virtual Data Science Lab</a:t>
            </a:r>
          </a:p>
          <a:p>
            <a:r>
              <a:rPr lang="en-US" dirty="0"/>
              <a:t>Astronomical Data Analysis for advanced astronomy class project</a:t>
            </a:r>
          </a:p>
          <a:p>
            <a:r>
              <a:rPr lang="en-US" dirty="0"/>
              <a:t>Cyber Range Platform for Cybersecurity Labs</a:t>
            </a:r>
          </a:p>
        </p:txBody>
      </p:sp>
    </p:spTree>
    <p:extLst>
      <p:ext uri="{BB962C8B-B14F-4D97-AF65-F5344CB8AC3E}">
        <p14:creationId xmlns:p14="http://schemas.microsoft.com/office/powerpoint/2010/main" val="40208523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7A42-9062-3C9D-BE60-EF2D602E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facility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AA8E5F-5C88-A571-9440-8B03A1F46C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1795210"/>
            <a:ext cx="6321774" cy="4533968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22B48BD-E458-8219-E234-2268F52BAB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596189" y="2866094"/>
            <a:ext cx="4056062" cy="30420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94BBA4-B042-50DA-95C3-12CD43F6E270}"/>
              </a:ext>
            </a:extLst>
          </p:cNvPr>
          <p:cNvSpPr txBox="1"/>
          <p:nvPr/>
        </p:nvSpPr>
        <p:spPr>
          <a:xfrm>
            <a:off x="2749550" y="63870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https://docs.rnet.missouri.edu/services/</a:t>
            </a:r>
          </a:p>
        </p:txBody>
      </p:sp>
    </p:spTree>
    <p:extLst>
      <p:ext uri="{BB962C8B-B14F-4D97-AF65-F5344CB8AC3E}">
        <p14:creationId xmlns:p14="http://schemas.microsoft.com/office/powerpoint/2010/main" val="12220655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1185D-32AB-D54C-FC06-527B7B657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zh-CN" altLang="en-US" dirty="0"/>
              <a:t>我的联系方式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07679C-E1FE-ABFA-5FA7-ECEAA8AB75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2591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ee thank you in different languages - Vector Art">
            <a:extLst>
              <a:ext uri="{FF2B5EF4-FFF2-40B4-BE49-F238E27FC236}">
                <a16:creationId xmlns:a16="http://schemas.microsoft.com/office/drawing/2014/main" id="{C7D02539-1FAB-97AF-92BF-E81DA184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664" y="643467"/>
            <a:ext cx="6258671" cy="505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73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C9151-3CF4-01AF-71C9-02066C8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O</a:t>
            </a:r>
            <a:r>
              <a:rPr lang="en-US" sz="5400"/>
              <a:t>utline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4E01DD43-6AE9-6F76-052D-EC468652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B00-FBB3-F398-72A2-9CA8A522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/>
              <a:t>Basics</a:t>
            </a:r>
          </a:p>
          <a:p>
            <a:r>
              <a:rPr lang="en-US" altLang="zh-CN" sz="2200" dirty="0"/>
              <a:t>Available Tools	</a:t>
            </a:r>
          </a:p>
          <a:p>
            <a:r>
              <a:rPr lang="en-US" altLang="zh-CN" sz="2200" dirty="0"/>
              <a:t>Live Demo</a:t>
            </a:r>
          </a:p>
          <a:p>
            <a:r>
              <a:rPr lang="en-US" altLang="zh-CN" sz="2200" dirty="0"/>
              <a:t>My research in HPC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1912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C9151-3CF4-01AF-71C9-02066C85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altLang="zh-CN" sz="5400"/>
              <a:t>O</a:t>
            </a:r>
            <a:r>
              <a:rPr lang="en-US" sz="5400"/>
              <a:t>utline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4E01DD43-6AE9-6F76-052D-EC4686524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96" r="20473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3B00-FBB3-F398-72A2-9CA8A522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solidFill>
                  <a:srgbClr val="FF0000"/>
                </a:solidFill>
              </a:rPr>
              <a:t>Basics</a:t>
            </a:r>
          </a:p>
          <a:p>
            <a:r>
              <a:rPr lang="en-US" altLang="zh-CN" sz="2200" dirty="0"/>
              <a:t>Available Tools	</a:t>
            </a:r>
          </a:p>
          <a:p>
            <a:r>
              <a:rPr lang="en-US" altLang="zh-CN" sz="2200" dirty="0"/>
              <a:t>Live Demo</a:t>
            </a:r>
          </a:p>
          <a:p>
            <a:r>
              <a:rPr lang="en-US" altLang="zh-CN" sz="2200" dirty="0"/>
              <a:t>My research in HPC</a:t>
            </a:r>
          </a:p>
          <a:p>
            <a:endParaRPr lang="en-US" altLang="zh-CN" sz="2200" dirty="0"/>
          </a:p>
          <a:p>
            <a:endParaRPr lang="en-US" altLang="zh-CN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2438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6" name="Rectangle 29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Google Shape;290;p41"/>
          <p:cNvSpPr txBox="1"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5400" dirty="0"/>
              <a:t>High Throughput Computing and High Performance Computing</a:t>
            </a:r>
          </a:p>
        </p:txBody>
      </p:sp>
      <p:pic>
        <p:nvPicPr>
          <p:cNvPr id="292" name="Picture 291" descr="Computer 3D windows background">
            <a:extLst>
              <a:ext uri="{FF2B5EF4-FFF2-40B4-BE49-F238E27FC236}">
                <a16:creationId xmlns:a16="http://schemas.microsoft.com/office/drawing/2014/main" id="{2DBBE2A8-8E87-4629-AF32-8005C02FB7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06" r="4419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C5BAA3-A784-A76E-1DA4-6A6B0A29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High Throughput Computing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DFC14B-1246-309F-B5CF-639F96D31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Nunito" pitchFamily="2" charset="0"/>
              </a:rPr>
              <a:t>High Throughput Computing (HTC) is defined as a type of computing that aims to run a large number of computational tasks using resources in parallel. </a:t>
            </a:r>
            <a:endParaRPr lang="en-US" sz="2000" b="1" i="0">
              <a:effectLst/>
              <a:latin typeface="Nunito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latin typeface="Nunito" pitchFamily="2" charset="0"/>
              </a:rPr>
              <a:t>Flexibility:</a:t>
            </a:r>
            <a:r>
              <a:rPr lang="en-US" sz="2000" b="0" i="0">
                <a:effectLst/>
                <a:latin typeface="Nunito" pitchFamily="2" charset="0"/>
              </a:rPr>
              <a:t> HTC is more flexible and can be used for many computing tasks related to business analytics and scientific research.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latin typeface="Nunito" pitchFamily="2" charset="0"/>
              </a:rPr>
              <a:t>Cost-Effectiveness: </a:t>
            </a:r>
            <a:r>
              <a:rPr lang="en-US" sz="2000" b="0" i="0">
                <a:effectLst/>
                <a:latin typeface="Nunito" pitchFamily="2" charset="0"/>
              </a:rPr>
              <a:t>HTC is more cost-effective as compared to the solutions offered by High-Performance Computing(HTC) as it makes use of hardware and software that is available and less expensive and performs more tasks.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latin typeface="Nunito" pitchFamily="2" charset="0"/>
              </a:rPr>
              <a:t>Reliability: </a:t>
            </a:r>
            <a:r>
              <a:rPr lang="en-US" sz="2000" b="0" i="0">
                <a:effectLst/>
                <a:latin typeface="Nunito" pitchFamily="2" charset="0"/>
              </a:rPr>
              <a:t>HTC systems are mostly designed to provide high reliability and make sure that all tasks run efficiently even if any one of the individual components fails.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000" b="1" i="0">
                <a:effectLst/>
                <a:latin typeface="Nunito" pitchFamily="2" charset="0"/>
              </a:rPr>
              <a:t>Resource Optimization:</a:t>
            </a:r>
            <a:r>
              <a:rPr lang="en-US" sz="2000" b="0" i="0">
                <a:effectLst/>
                <a:latin typeface="Nunito" pitchFamily="2" charset="0"/>
              </a:rPr>
              <a:t> HTC also does proper resource allocation by ensuring that all the resources that are available are efficiently used and accordingly increases the value of computing resources that are available. 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688859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7724-4BD1-3948-FB3D-369C7171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C9080-D692-FBFD-F64A-813C6549A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https://portal.osg-htc.org/documentation/support_and_training/training/osgusertraining/</a:t>
            </a:r>
          </a:p>
        </p:txBody>
      </p:sp>
    </p:spTree>
    <p:extLst>
      <p:ext uri="{BB962C8B-B14F-4D97-AF65-F5344CB8AC3E}">
        <p14:creationId xmlns:p14="http://schemas.microsoft.com/office/powerpoint/2010/main" val="528456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2319</Words>
  <Application>Microsoft Office PowerPoint</Application>
  <PresentationFormat>Widescreen</PresentationFormat>
  <Paragraphs>381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Helvetica Neue</vt:lpstr>
      <vt:lpstr>Proxima Nova</vt:lpstr>
      <vt:lpstr>Arial</vt:lpstr>
      <vt:lpstr>Calibri</vt:lpstr>
      <vt:lpstr>Calibri Light</vt:lpstr>
      <vt:lpstr>Consolas</vt:lpstr>
      <vt:lpstr>Nunito</vt:lpstr>
      <vt:lpstr>Open Sans</vt:lpstr>
      <vt:lpstr>PT Sans Narrow</vt:lpstr>
      <vt:lpstr>Office Theme</vt:lpstr>
      <vt:lpstr>Introduction to High Performance Computing</vt:lpstr>
      <vt:lpstr>About me</vt:lpstr>
      <vt:lpstr>About Webster</vt:lpstr>
      <vt:lpstr>我的研究项目</vt:lpstr>
      <vt:lpstr>Outline</vt:lpstr>
      <vt:lpstr>Outline</vt:lpstr>
      <vt:lpstr>High Throughput Computing and High Performance Computing</vt:lpstr>
      <vt:lpstr>High Throughput Computing</vt:lpstr>
      <vt:lpstr>Reference</vt:lpstr>
      <vt:lpstr>Big Problems</vt:lpstr>
      <vt:lpstr>Big Solution</vt:lpstr>
      <vt:lpstr>High Throughput Computing (HTC)</vt:lpstr>
      <vt:lpstr>A HTC Analogy</vt:lpstr>
      <vt:lpstr>How do you make the world’s largest cake?</vt:lpstr>
      <vt:lpstr>Can the job be split into smaller tasks?</vt:lpstr>
      <vt:lpstr>HTC on the Open Science Pool</vt:lpstr>
      <vt:lpstr>High Performance Computing</vt:lpstr>
      <vt:lpstr>Why do you need High Performance Computing?</vt:lpstr>
      <vt:lpstr>Why Scale Out Your Computing?</vt:lpstr>
      <vt:lpstr>Outline</vt:lpstr>
      <vt:lpstr>Top500</vt:lpstr>
      <vt:lpstr>Top 500 (2)</vt:lpstr>
      <vt:lpstr> Five Prominent HPC Facilities in China </vt:lpstr>
      <vt:lpstr>Outline</vt:lpstr>
      <vt:lpstr>What is the OSG?</vt:lpstr>
      <vt:lpstr>Open Science Pool</vt:lpstr>
      <vt:lpstr>Open Science Pool</vt:lpstr>
      <vt:lpstr>OSG Size and Scale</vt:lpstr>
      <vt:lpstr>HTC on the Open Science Pool</vt:lpstr>
      <vt:lpstr>What workloads are good for HTC? (OS-Pool)*</vt:lpstr>
      <vt:lpstr>dHTC-Friendly Research Problems*</vt:lpstr>
      <vt:lpstr>OSPool Research Examples</vt:lpstr>
      <vt:lpstr>The Open-Science-Grid</vt:lpstr>
      <vt:lpstr>How It Works</vt:lpstr>
      <vt:lpstr>How It Works</vt:lpstr>
      <vt:lpstr>How It Works</vt:lpstr>
      <vt:lpstr>How It Works</vt:lpstr>
      <vt:lpstr>HTCondor Job Flow</vt:lpstr>
      <vt:lpstr>HTCondor Job Flow</vt:lpstr>
      <vt:lpstr>HTCondor Job Flow</vt:lpstr>
      <vt:lpstr>HTCondor Job Flow</vt:lpstr>
      <vt:lpstr>HTCondor Job Flow</vt:lpstr>
      <vt:lpstr>Outline</vt:lpstr>
      <vt:lpstr>Promoting High Performance Computing in PUIs Research</vt:lpstr>
      <vt:lpstr>Projects</vt:lpstr>
      <vt:lpstr>The facility</vt:lpstr>
      <vt:lpstr>我的联系方式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xiaoyuan suo</dc:creator>
  <cp:lastModifiedBy>xiaoyuan suo</cp:lastModifiedBy>
  <cp:revision>17</cp:revision>
  <dcterms:created xsi:type="dcterms:W3CDTF">2023-11-13T06:04:30Z</dcterms:created>
  <dcterms:modified xsi:type="dcterms:W3CDTF">2023-11-17T01:48:12Z</dcterms:modified>
</cp:coreProperties>
</file>